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94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18643-90FF-4D26-9A18-0D654F20C4D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D364-1FD7-430F-B489-B59AFFCF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Actively adaptive: Instead of blindly discount or forget past observations, the bandit learning algorithm should actively detect the change points (assuming abrupt change points)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9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B66B-E3E4-4DED-9CE4-A774237B3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37D39-C1EC-4DBF-A15F-E857521C0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1F4C8-24E8-406D-B8DD-8F6D6EBD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C4559-B876-4653-A58F-3D881E8F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C1C96-49F5-4A5F-A265-49264F0D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50BA-32FC-4349-A5E9-7B1CE4CE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03DB7-2FD9-4B7A-A425-2F90394D1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113CF-D25F-4FAB-8EAB-13136E5E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2F688-FA3B-4902-B154-C6329BF0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95D18-57B0-4B55-B499-062B52FD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99C40-A887-40D7-AE4B-DECAE078A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CAD5F-292A-44A8-8BD5-14A36FE4D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82CF5-E391-409F-90CB-A69A7690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15BD9-8898-4B9F-94A9-CB182E1D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2B483-0B65-4085-A6DF-946C1B6F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7595-2F51-42B7-9B8A-D2F6F19F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6F98-A321-405C-BAB8-80AF1E910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D24AA-A7E4-4F2F-A5E6-419A24C2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32D2C-5F37-4B9B-8323-B344B54E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6CFF-1759-478A-B22F-76688868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6683-1B38-4FF4-AE1C-28CDF7E2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EF79F-5319-43C5-B1F9-DA2579FD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F19BF-861E-4FC7-A41F-A6C39802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4E51-34DA-40FE-886F-FBB69841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393F9-0DFB-49D6-9060-4CF5F8DE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647D-ACEC-49AF-A26B-D0978E5A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713D9-7703-4630-A64E-C178ED5EA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25709-A2FC-4C62-B688-7BAF98D5C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9EC36-2014-4FDD-B5A2-8BD128F1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87917-C749-4DDF-8802-93ECC1E3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477F4-7CCD-4A33-A7CF-3089B8C4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2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B7FD-D539-408C-828A-460BB56D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44156-D565-4E7E-9C79-63E659550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53B96-661A-4F42-9188-475D5C7EC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65561-13C4-4321-8210-C51D5A6B4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8EE08-2416-4C3E-8D0D-092B6806B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F904C-ABF9-4ECB-BBE0-E849CD51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C6BC1-85EF-473E-8C3E-2ECA8533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562FB-202D-4024-BD08-6510C44A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A84F-21A7-4011-9844-6C4E936E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9A06D-4A76-422C-A775-0E39F427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018CD-61D0-4346-BAA0-0758552C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49376-FFA1-4A7F-8062-6B20BA6A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AD2DE-3C7F-45B5-BC39-C49734C2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F3D13-9B88-448E-8781-07047846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78694-7459-4489-B9E4-CEF44CA8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5B95-F705-47E2-AFBF-F33D083F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64FA-DDCA-47E8-A450-AED9DE99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6D8C9-8B4F-4915-B5AD-C9F18097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CE744-3F85-4E9B-B2A2-019B123E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4C60E-E50F-4A7B-821F-8FF086E0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D201D-ED5C-4E05-B4A2-E93C56DC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1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1236-E2D2-4169-A9A1-8145A19C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048AE-3AD8-4524-AE1C-0F97BFD79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6A0AD-4E5D-49FF-B5BE-4C03A55E3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2821D-F6F7-4F3C-A103-A11B4609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DAD86-4A3D-4955-A7C0-84C03D46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AD4AE-CF64-4E82-AECB-64572352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F7944-C657-40A5-A950-72BE5F1E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35587-622E-4503-9BC6-A82816072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869DF-A2C7-43C7-8B86-EA49717B8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168B8-BD12-4D10-B8C5-97F833C55CDD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D1BB-1EF3-4710-B2C8-846BB32B1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4761E-3DDE-4261-8C1A-65D8F9240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D69D-BE9C-4DC5-AF05-873092905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3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13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12.png"/><Relationship Id="rId10" Type="http://schemas.openxmlformats.org/officeDocument/2006/relationships/image" Target="../media/image78.png"/><Relationship Id="rId4" Type="http://schemas.openxmlformats.org/officeDocument/2006/relationships/image" Target="../media/image73.jpeg"/><Relationship Id="rId9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8.png"/><Relationship Id="rId18" Type="http://schemas.openxmlformats.org/officeDocument/2006/relationships/image" Target="../media/image11.jpeg"/><Relationship Id="rId3" Type="http://schemas.openxmlformats.org/officeDocument/2006/relationships/image" Target="../media/image83.jpeg"/><Relationship Id="rId21" Type="http://schemas.openxmlformats.org/officeDocument/2006/relationships/image" Target="../media/image91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17" Type="http://schemas.openxmlformats.org/officeDocument/2006/relationships/image" Target="../media/image10.jpeg"/><Relationship Id="rId2" Type="http://schemas.openxmlformats.org/officeDocument/2006/relationships/image" Target="../media/image82.png"/><Relationship Id="rId16" Type="http://schemas.openxmlformats.org/officeDocument/2006/relationships/image" Target="../media/image9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86.png"/><Relationship Id="rId5" Type="http://schemas.openxmlformats.org/officeDocument/2006/relationships/image" Target="../media/image84.jpeg"/><Relationship Id="rId15" Type="http://schemas.openxmlformats.org/officeDocument/2006/relationships/image" Target="../media/image90.png"/><Relationship Id="rId23" Type="http://schemas.openxmlformats.org/officeDocument/2006/relationships/image" Target="../media/image93.png"/><Relationship Id="rId10" Type="http://schemas.openxmlformats.org/officeDocument/2006/relationships/image" Target="../media/image15.png"/><Relationship Id="rId19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85.jpeg"/><Relationship Id="rId14" Type="http://schemas.openxmlformats.org/officeDocument/2006/relationships/image" Target="../media/image89.png"/><Relationship Id="rId22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208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ge of 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120"/>
            <a:ext cx="12192000" cy="68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9761"/>
            <a:ext cx="9144000" cy="2387600"/>
          </a:xfrm>
        </p:spPr>
        <p:txBody>
          <a:bodyPr/>
          <a:lstStyle/>
          <a:p>
            <a:r>
              <a:rPr lang="en-US" dirty="0"/>
              <a:t>Learning by Exploration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nl-NL" sz="2800" dirty="0"/>
              <a:t>Qingyun Wu, Huazheng Wang, Hongning Wang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000" dirty="0"/>
              <a:t>Department of Computer Science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389393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2428" y="1483765"/>
            <a:ext cx="1097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General</a:t>
            </a:r>
            <a:r>
              <a:rPr lang="zh-CN" altLang="en-US" sz="2800" dirty="0"/>
              <a:t> </a:t>
            </a:r>
            <a:r>
              <a:rPr lang="en-US" altLang="zh-CN" sz="2800" dirty="0"/>
              <a:t>framework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40" y="2110750"/>
            <a:ext cx="7875760" cy="41418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0363" y="4000500"/>
            <a:ext cx="5514900" cy="55721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870" y="4847935"/>
            <a:ext cx="4799855" cy="26699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7122" y="3580438"/>
            <a:ext cx="57072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Statistics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about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stationarity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environment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62529" y="2682545"/>
            <a:ext cx="1974593" cy="1623984"/>
            <a:chOff x="3762529" y="2682545"/>
            <a:chExt cx="1974593" cy="1623984"/>
          </a:xfrm>
        </p:grpSpPr>
        <p:sp>
          <p:nvSpPr>
            <p:cNvPr id="9" name="Rectangle 8"/>
            <p:cNvSpPr/>
            <p:nvPr/>
          </p:nvSpPr>
          <p:spPr>
            <a:xfrm>
              <a:off x="3762529" y="4000499"/>
              <a:ext cx="602993" cy="3060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365522" y="3828787"/>
              <a:ext cx="1371600" cy="2915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813565" y="2682545"/>
              <a:ext cx="357526" cy="2892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171091" y="2973815"/>
              <a:ext cx="566031" cy="7912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</a:t>
            </a:r>
            <a:r>
              <a:rPr lang="en-US" altLang="zh-CN" dirty="0" err="1"/>
              <a:t>stationarity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bandit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4053" y="1653073"/>
            <a:ext cx="10103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Cumulative</a:t>
            </a:r>
            <a:r>
              <a:rPr lang="zh-CN" altLang="en-US" sz="2800" dirty="0"/>
              <a:t> </a:t>
            </a:r>
            <a:r>
              <a:rPr lang="en-US" altLang="zh-CN" sz="2800" dirty="0"/>
              <a:t>sum</a:t>
            </a:r>
            <a:r>
              <a:rPr lang="zh-CN" altLang="en-US" sz="2800" dirty="0"/>
              <a:t> </a:t>
            </a:r>
            <a:r>
              <a:rPr lang="en-US" altLang="zh-CN" sz="2800" dirty="0"/>
              <a:t>control</a:t>
            </a:r>
            <a:r>
              <a:rPr lang="zh-CN" altLang="en-US" sz="2800" dirty="0"/>
              <a:t> </a:t>
            </a:r>
            <a:r>
              <a:rPr lang="en-US" altLang="zh-CN" sz="2800" dirty="0"/>
              <a:t>chart</a:t>
            </a:r>
            <a:r>
              <a:rPr lang="zh-CN" altLang="en-US" sz="2800" dirty="0"/>
              <a:t> </a:t>
            </a:r>
            <a:r>
              <a:rPr lang="en-US" altLang="zh-CN" sz="2800" dirty="0"/>
              <a:t>(CUSUM)</a:t>
            </a:r>
            <a:r>
              <a:rPr lang="zh-CN" altLang="en-US" sz="2800" dirty="0"/>
              <a:t> </a:t>
            </a:r>
            <a:r>
              <a:rPr lang="en-US" altLang="zh-CN" sz="2800" dirty="0"/>
              <a:t>based</a:t>
            </a:r>
            <a:r>
              <a:rPr lang="zh-CN" altLang="en-US" sz="2800" dirty="0"/>
              <a:t> </a:t>
            </a:r>
            <a:r>
              <a:rPr lang="en-US" altLang="zh-CN" sz="2800" dirty="0"/>
              <a:t>detection</a:t>
            </a:r>
            <a:endParaRPr lang="zh-CN" altLang="en-US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400" dirty="0" err="1"/>
              <a:t>AdTS</a:t>
            </a:r>
            <a:r>
              <a:rPr lang="en-US" altLang="zh-CN" sz="2400" dirty="0"/>
              <a:t> [HMB15],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CD-UCB [LLS18]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053" y="4342135"/>
            <a:ext cx="10543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Confidence</a:t>
            </a:r>
            <a:r>
              <a:rPr lang="zh-CN" altLang="en-US" sz="2800" dirty="0"/>
              <a:t> </a:t>
            </a:r>
            <a:r>
              <a:rPr lang="en-US" altLang="zh-CN" sz="2800" dirty="0"/>
              <a:t>bound</a:t>
            </a:r>
            <a:r>
              <a:rPr lang="zh-CN" altLang="en-US" sz="2800" dirty="0"/>
              <a:t> </a:t>
            </a:r>
            <a:r>
              <a:rPr lang="en-US" altLang="zh-CN" sz="2800" dirty="0"/>
              <a:t>based</a:t>
            </a:r>
            <a:r>
              <a:rPr lang="zh-CN" altLang="en-US" sz="2800" dirty="0"/>
              <a:t> </a:t>
            </a:r>
            <a:r>
              <a:rPr lang="en-US" altLang="zh-CN" sz="2800" dirty="0"/>
              <a:t>detection</a:t>
            </a:r>
            <a:endParaRPr lang="zh-CN" altLang="en-US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dLinUCB</a:t>
            </a:r>
            <a:r>
              <a:rPr lang="en-US" sz="2400" dirty="0">
                <a:solidFill>
                  <a:srgbClr val="FF0000"/>
                </a:solidFill>
              </a:rPr>
              <a:t> [</a:t>
            </a:r>
            <a:r>
              <a:rPr lang="en-US" altLang="zh-CN" sz="2400" dirty="0">
                <a:solidFill>
                  <a:srgbClr val="FF0000"/>
                </a:solidFill>
              </a:rPr>
              <a:t>WIW18</a:t>
            </a:r>
            <a:r>
              <a:rPr lang="en-US" sz="2400" dirty="0">
                <a:solidFill>
                  <a:srgbClr val="FF0000"/>
                </a:solidFill>
              </a:rPr>
              <a:t>]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DenBand</a:t>
            </a:r>
            <a:r>
              <a:rPr lang="en-US" altLang="zh-CN" sz="2400" dirty="0"/>
              <a:t> [WWLW19]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4053" y="2517051"/>
            <a:ext cx="10103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Generalized</a:t>
            </a:r>
            <a:r>
              <a:rPr lang="zh-CN" altLang="en-US" sz="2800" dirty="0"/>
              <a:t> </a:t>
            </a:r>
            <a:r>
              <a:rPr lang="en-US" altLang="zh-CN" sz="2800" dirty="0"/>
              <a:t>likelihood</a:t>
            </a:r>
            <a:r>
              <a:rPr lang="zh-CN" altLang="en-US" sz="2800" dirty="0"/>
              <a:t> </a:t>
            </a:r>
            <a:r>
              <a:rPr lang="en-US" altLang="zh-CN" sz="2800" dirty="0"/>
              <a:t>ratio</a:t>
            </a:r>
            <a:r>
              <a:rPr lang="zh-CN" altLang="en-US" sz="2800" dirty="0"/>
              <a:t> </a:t>
            </a:r>
            <a:r>
              <a:rPr lang="en-US" altLang="zh-CN" sz="2800" dirty="0"/>
              <a:t>test</a:t>
            </a:r>
            <a:endParaRPr lang="zh-CN" altLang="en-US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GLR-kl-UCB [BK19]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4053" y="5232965"/>
            <a:ext cx="102017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Other</a:t>
            </a:r>
            <a:endParaRPr lang="zh-CN" altLang="en-US" sz="280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/>
              <a:t>Ada-ILTCB, Ada-greedy [</a:t>
            </a:r>
            <a:r>
              <a:rPr lang="en-US" altLang="zh-CN" sz="2400" dirty="0"/>
              <a:t>LWAL18</a:t>
            </a:r>
            <a:r>
              <a:rPr lang="en-US" sz="2400" dirty="0"/>
              <a:t>]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sz="2400" dirty="0"/>
              <a:t>Ada-ILTCB</a:t>
            </a:r>
            <a:r>
              <a:rPr lang="en-US" sz="2400" baseline="30000" dirty="0"/>
              <a:t>[+] </a:t>
            </a:r>
            <a:r>
              <a:rPr lang="en-US" sz="2400" dirty="0"/>
              <a:t> [</a:t>
            </a:r>
            <a:r>
              <a:rPr lang="en-US" altLang="zh-CN" sz="2400" dirty="0"/>
              <a:t>CLLW19</a:t>
            </a:r>
            <a:r>
              <a:rPr lang="en-US" sz="2400" dirty="0"/>
              <a:t>]</a:t>
            </a:r>
            <a:endParaRPr lang="zh-CN" altLang="en-US" sz="240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4053" y="3388028"/>
            <a:ext cx="10103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Online</a:t>
            </a:r>
            <a:r>
              <a:rPr lang="zh-CN" altLang="en-US" sz="2800" dirty="0"/>
              <a:t> </a:t>
            </a:r>
            <a:r>
              <a:rPr lang="en-US" altLang="zh-CN" sz="2800" dirty="0"/>
              <a:t>reward</a:t>
            </a:r>
            <a:r>
              <a:rPr lang="zh-CN" altLang="en-US" sz="2800" dirty="0"/>
              <a:t> </a:t>
            </a:r>
            <a:r>
              <a:rPr lang="en-US" altLang="zh-CN" sz="2800" dirty="0"/>
              <a:t>mean-shift</a:t>
            </a:r>
            <a:r>
              <a:rPr lang="zh-CN" altLang="en-US" sz="2800" dirty="0"/>
              <a:t> </a:t>
            </a:r>
            <a:r>
              <a:rPr lang="en-US" altLang="zh-CN" sz="2800" dirty="0"/>
              <a:t>detection</a:t>
            </a:r>
            <a:r>
              <a:rPr lang="zh-CN" altLang="en-US" sz="2800" dirty="0"/>
              <a:t>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400" dirty="0"/>
              <a:t>WMD-UCB1 [YM09],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M-UCB [CWKX19]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9089" y="5649261"/>
            <a:ext cx="76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altLang="zh-CN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6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77" y="2998110"/>
            <a:ext cx="6054992" cy="3253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CUSUM-based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325131" cy="630082"/>
          </a:xfrm>
        </p:spPr>
        <p:txBody>
          <a:bodyPr>
            <a:normAutofit/>
          </a:bodyPr>
          <a:lstStyle/>
          <a:p>
            <a:r>
              <a:rPr lang="en-US" dirty="0"/>
              <a:t>CUSUM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offline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3073933" y="4579800"/>
            <a:ext cx="306478" cy="204605"/>
          </a:xfrm>
          <a:prstGeom prst="line">
            <a:avLst/>
          </a:prstGeom>
          <a:ln w="25400" cap="rnd">
            <a:solidFill>
              <a:srgbClr val="0000FF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2279742" y="2493143"/>
            <a:ext cx="4043301" cy="3639091"/>
            <a:chOff x="2279742" y="2206538"/>
            <a:chExt cx="4043301" cy="3639091"/>
          </a:xfrm>
        </p:grpSpPr>
        <p:sp>
          <p:nvSpPr>
            <p:cNvPr id="65" name="TextBox 64"/>
            <p:cNvSpPr txBox="1"/>
            <p:nvPr/>
          </p:nvSpPr>
          <p:spPr>
            <a:xfrm>
              <a:off x="2626811" y="2206538"/>
              <a:ext cx="3696232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Cumulative sum of log-likelihood ratio before and after change points: 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2818760" y="2787672"/>
              <a:ext cx="0" cy="3057957"/>
            </a:xfrm>
            <a:prstGeom prst="line">
              <a:avLst/>
            </a:prstGeom>
            <a:ln w="19050">
              <a:solidFill>
                <a:srgbClr val="0000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79742" y="4108528"/>
              <a:ext cx="562850" cy="369332"/>
              <a:chOff x="2279742" y="4108528"/>
              <a:chExt cx="562850" cy="369332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2579440" y="4293194"/>
                <a:ext cx="26315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2279742" y="4108528"/>
                <a:ext cx="22078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</p:grpSp>
      <p:cxnSp>
        <p:nvCxnSpPr>
          <p:cNvPr id="108" name="Straight Connector 107"/>
          <p:cNvCxnSpPr/>
          <p:nvPr/>
        </p:nvCxnSpPr>
        <p:spPr>
          <a:xfrm flipV="1">
            <a:off x="5518273" y="4847302"/>
            <a:ext cx="140555" cy="553793"/>
          </a:xfrm>
          <a:prstGeom prst="line">
            <a:avLst/>
          </a:prstGeom>
          <a:ln w="25400" cap="rnd">
            <a:solidFill>
              <a:srgbClr val="0000FF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3260936" y="4577917"/>
            <a:ext cx="236195" cy="200562"/>
            <a:chOff x="2983342" y="4264076"/>
            <a:chExt cx="210907" cy="302902"/>
          </a:xfrm>
        </p:grpSpPr>
        <p:cxnSp>
          <p:nvCxnSpPr>
            <p:cNvPr id="123" name="Straight Arrow Connector 122"/>
            <p:cNvCxnSpPr/>
            <p:nvPr/>
          </p:nvCxnSpPr>
          <p:spPr>
            <a:xfrm flipH="1">
              <a:off x="3081900" y="4264076"/>
              <a:ext cx="1830" cy="297827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983342" y="4264076"/>
              <a:ext cx="209405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2984844" y="4566978"/>
              <a:ext cx="209405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 flipV="1">
            <a:off x="5650142" y="4679478"/>
            <a:ext cx="195503" cy="180738"/>
          </a:xfrm>
          <a:prstGeom prst="line">
            <a:avLst/>
          </a:prstGeom>
          <a:ln w="25400" cap="rnd">
            <a:solidFill>
              <a:srgbClr val="0000FF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389166" y="4798138"/>
            <a:ext cx="2120353" cy="618949"/>
            <a:chOff x="3380411" y="4497800"/>
            <a:chExt cx="2120353" cy="618949"/>
          </a:xfrm>
        </p:grpSpPr>
        <p:grpSp>
          <p:nvGrpSpPr>
            <p:cNvPr id="146" name="Group 145"/>
            <p:cNvGrpSpPr/>
            <p:nvPr/>
          </p:nvGrpSpPr>
          <p:grpSpPr>
            <a:xfrm>
              <a:off x="3380411" y="4497800"/>
              <a:ext cx="1916193" cy="618949"/>
              <a:chOff x="3288113" y="4031333"/>
              <a:chExt cx="1916193" cy="61894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3498735" y="4200011"/>
                <a:ext cx="278710" cy="51415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88113" y="4031333"/>
                <a:ext cx="221669" cy="165925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785999" y="4251426"/>
                <a:ext cx="202989" cy="151657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988988" y="4400320"/>
                <a:ext cx="214940" cy="65661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200888" y="4465718"/>
                <a:ext cx="206029" cy="63161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409245" y="4528879"/>
                <a:ext cx="256321" cy="1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4672394" y="4540736"/>
                <a:ext cx="303223" cy="37249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990189" y="4577986"/>
                <a:ext cx="214117" cy="72296"/>
              </a:xfrm>
              <a:prstGeom prst="line">
                <a:avLst/>
              </a:prstGeom>
              <a:ln w="25400" cap="rnd">
                <a:solidFill>
                  <a:srgbClr val="0000FF"/>
                </a:solidFill>
                <a:bevel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>
              <a:off x="5297884" y="5116749"/>
              <a:ext cx="202880" cy="0"/>
            </a:xfrm>
            <a:prstGeom prst="line">
              <a:avLst/>
            </a:prstGeom>
            <a:ln w="25400" cap="rnd">
              <a:solidFill>
                <a:srgbClr val="0000FF"/>
              </a:solidFill>
              <a:beve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H="1">
            <a:off x="3458244" y="4549842"/>
            <a:ext cx="240447" cy="144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23426" y="6075792"/>
            <a:ext cx="4181029" cy="20466"/>
          </a:xfrm>
          <a:prstGeom prst="line">
            <a:avLst/>
          </a:prstGeom>
          <a:ln w="1905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584160" y="5163659"/>
            <a:ext cx="2649454" cy="288615"/>
            <a:chOff x="5584160" y="4877054"/>
            <a:chExt cx="2649454" cy="288615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5584160" y="5007203"/>
              <a:ext cx="2474268" cy="283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887" y="4877054"/>
              <a:ext cx="253727" cy="28861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996754" y="3647531"/>
            <a:ext cx="2773509" cy="319444"/>
            <a:chOff x="2996754" y="3360926"/>
            <a:chExt cx="2773509" cy="31944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996754" y="3479573"/>
              <a:ext cx="2474268" cy="283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230" y="3360926"/>
              <a:ext cx="294033" cy="31944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9886" y="2720196"/>
            <a:ext cx="5568746" cy="1463382"/>
            <a:chOff x="4149886" y="2433591"/>
            <a:chExt cx="5568746" cy="1463382"/>
          </a:xfrm>
        </p:grpSpPr>
        <p:sp>
          <p:nvSpPr>
            <p:cNvPr id="70" name="TextBox 69"/>
            <p:cNvSpPr txBox="1"/>
            <p:nvPr/>
          </p:nvSpPr>
          <p:spPr>
            <a:xfrm>
              <a:off x="7341310" y="2433591"/>
              <a:ext cx="237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Observed reward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886" y="3648052"/>
              <a:ext cx="259744" cy="24892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036777" y="3185493"/>
            <a:ext cx="5204351" cy="290218"/>
            <a:chOff x="3036777" y="2898888"/>
            <a:chExt cx="5204351" cy="29021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263" y="2920624"/>
              <a:ext cx="2470865" cy="263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777" y="2898888"/>
              <a:ext cx="2573501" cy="29021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75" y="5341016"/>
            <a:ext cx="1771555" cy="3378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56" y="4186160"/>
            <a:ext cx="756473" cy="2934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30" y="4355464"/>
            <a:ext cx="1594534" cy="3815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33" y="4886431"/>
            <a:ext cx="425576" cy="260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44" y="5758714"/>
            <a:ext cx="2014668" cy="271746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 flipV="1">
            <a:off x="5845645" y="4514177"/>
            <a:ext cx="195503" cy="180738"/>
          </a:xfrm>
          <a:prstGeom prst="line">
            <a:avLst/>
          </a:prstGeom>
          <a:ln w="25400" cap="rnd">
            <a:solidFill>
              <a:srgbClr val="0000FF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45645" y="4727904"/>
            <a:ext cx="0" cy="7243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0" y="3306389"/>
            <a:ext cx="3331578" cy="579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CUSUM-based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5827"/>
          </a:xfrm>
        </p:spPr>
        <p:txBody>
          <a:bodyPr>
            <a:normAutofit/>
          </a:bodyPr>
          <a:lstStyle/>
          <a:p>
            <a:r>
              <a:rPr lang="en-US" dirty="0"/>
              <a:t>Tailored CUSUM in the Bernoulli bandit setting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3531" y="2614504"/>
            <a:ext cx="5042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sz="2800" dirty="0"/>
              <a:t>Intuition:                                </a:t>
            </a:r>
          </a:p>
          <a:p>
            <a:pPr lvl="1" indent="-457200">
              <a:buFont typeface="Arial" charset="0"/>
              <a:buChar char="•"/>
            </a:pP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918531" y="2463275"/>
            <a:ext cx="4033187" cy="3420814"/>
            <a:chOff x="7238605" y="2410044"/>
            <a:chExt cx="4033187" cy="342081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789" y="3192731"/>
              <a:ext cx="4020003" cy="26381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38605" y="2410044"/>
              <a:ext cx="3861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altLang="zh-CN" sz="2000" b="1" dirty="0"/>
                <a:t>CUSUM</a:t>
              </a:r>
              <a:r>
                <a:rPr lang="zh-CN" altLang="en-US" sz="2000" b="1" dirty="0"/>
                <a:t> </a:t>
              </a:r>
              <a:r>
                <a:rPr lang="en-US" altLang="zh-CN" sz="2000" b="1" dirty="0"/>
                <a:t>in CD-UCB [LLS18]</a:t>
              </a:r>
              <a:endParaRPr lang="en-US" sz="20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165910" y="3680689"/>
            <a:ext cx="614149" cy="247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6988" y="4061075"/>
            <a:ext cx="563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/>
              <a:t>has negative mean drift before the change point and positive after the change point   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57099" y="2683916"/>
            <a:ext cx="1380957" cy="657847"/>
            <a:chOff x="3057099" y="2683916"/>
            <a:chExt cx="1380957" cy="65784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010" y="2683916"/>
              <a:ext cx="1065046" cy="471547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3057099" y="3043700"/>
              <a:ext cx="315911" cy="29806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871469" y="3034598"/>
            <a:ext cx="2979136" cy="923330"/>
            <a:chOff x="3871469" y="3034598"/>
            <a:chExt cx="2979136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24940" y="3034598"/>
              <a:ext cx="28256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Requirement on the minimum magnitude of changes on the reward 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1469" y="3378404"/>
              <a:ext cx="238815" cy="4717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8290526" y="4915751"/>
            <a:ext cx="282354" cy="291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9149" y="4720880"/>
            <a:ext cx="5308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sz="2800" dirty="0"/>
              <a:t>Assumptions:</a:t>
            </a:r>
          </a:p>
          <a:p>
            <a:pPr lvl="2" indent="-457200">
              <a:buFont typeface="Arial" charset="0"/>
              <a:buChar char="•"/>
            </a:pPr>
            <a:r>
              <a:rPr lang="en-US" sz="2000" dirty="0"/>
              <a:t>Piecewise stationary with detectability assumption</a:t>
            </a:r>
          </a:p>
          <a:p>
            <a:pPr lvl="2" indent="-457200">
              <a:buFont typeface="Arial" charset="0"/>
              <a:buChar char="•"/>
            </a:pPr>
            <a:r>
              <a:rPr lang="en-US" sz="2000" dirty="0"/>
              <a:t>Bernoulli bandit</a:t>
            </a:r>
          </a:p>
          <a:p>
            <a:pPr lvl="2" indent="-457200">
              <a:buFont typeface="Arial" charset="0"/>
              <a:buChar char="•"/>
            </a:pPr>
            <a:endParaRPr lang="en-US" sz="2800" dirty="0"/>
          </a:p>
          <a:p>
            <a:pPr lvl="1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15534" y="2721614"/>
            <a:ext cx="229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Each arm needs to have at least M observations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4042" y="5428966"/>
            <a:ext cx="2292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srgbClr val="FF0000"/>
                </a:solidFill>
              </a:rPr>
              <a:t>Detection threshold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1300" y="5884089"/>
            <a:ext cx="386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Local restart: restart the related statistics for the changed arms</a:t>
            </a: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  <p:bldP spid="21" grpId="0"/>
      <p:bldP spid="7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02337" cy="1325563"/>
          </a:xfrm>
        </p:spPr>
        <p:txBody>
          <a:bodyPr/>
          <a:lstStyle/>
          <a:p>
            <a:r>
              <a:rPr lang="en-US" altLang="zh-CN" dirty="0"/>
              <a:t>Generalized</a:t>
            </a:r>
            <a:r>
              <a:rPr lang="zh-CN" altLang="en-US" dirty="0"/>
              <a:t> </a:t>
            </a:r>
            <a:r>
              <a:rPr lang="en-US" altLang="zh-CN" dirty="0"/>
              <a:t>likelihood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test based online</a:t>
            </a:r>
            <a:r>
              <a:rPr lang="zh-CN" altLang="en-US" dirty="0"/>
              <a:t> </a:t>
            </a:r>
            <a:r>
              <a:rPr lang="en-US" altLang="zh-CN" dirty="0"/>
              <a:t>change detection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4261" y="1642517"/>
            <a:ext cx="97179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CUSUM requires the pre-change and post-change environment parameters to be </a:t>
            </a:r>
            <a:r>
              <a:rPr lang="en-US" sz="2800" dirty="0">
                <a:solidFill>
                  <a:srgbClr val="FF0000"/>
                </a:solidFill>
              </a:rPr>
              <a:t>known</a:t>
            </a:r>
            <a:r>
              <a:rPr lang="en-US" sz="2800" dirty="0"/>
              <a:t> to get the log-likelihood.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</a:rPr>
              <a:t>Unknown</a:t>
            </a:r>
            <a:r>
              <a:rPr lang="en-US" altLang="zh-CN" sz="2800" dirty="0"/>
              <a:t> </a:t>
            </a:r>
            <a:r>
              <a:rPr lang="en-US" sz="2800" dirty="0"/>
              <a:t>pre-change and/or post-change parameters -&gt; G</a:t>
            </a:r>
            <a:r>
              <a:rPr lang="en-US" altLang="zh-CN" sz="2800" dirty="0"/>
              <a:t>eneralized</a:t>
            </a:r>
            <a:r>
              <a:rPr lang="zh-CN" altLang="en-US" sz="2800" dirty="0"/>
              <a:t> </a:t>
            </a:r>
            <a:r>
              <a:rPr lang="en-US" altLang="zh-CN" sz="2800" dirty="0"/>
              <a:t>Likelihood</a:t>
            </a:r>
            <a:r>
              <a:rPr lang="zh-CN" altLang="en-US" sz="2800" dirty="0"/>
              <a:t> </a:t>
            </a:r>
            <a:r>
              <a:rPr lang="en-US" altLang="zh-CN" sz="2800" dirty="0"/>
              <a:t>Ratio Test (GLRT)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2800" dirty="0"/>
              <a:t>GLRT with Bernoulli reward -&gt; GLR-</a:t>
            </a:r>
            <a:r>
              <a:rPr lang="en-US" altLang="zh-CN" sz="2800" dirty="0" err="1"/>
              <a:t>klUCB</a:t>
            </a:r>
            <a:r>
              <a:rPr lang="en-US" altLang="zh-CN" sz="2800" dirty="0"/>
              <a:t> [BK19]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GLRT can achieve asymptotically optimal detection delay with sub-Gaussian reward assumption [</a:t>
            </a:r>
            <a:r>
              <a:rPr lang="en-US" altLang="zh-CN" sz="2800" dirty="0"/>
              <a:t>Mai19</a:t>
            </a:r>
            <a:r>
              <a:rPr lang="en-US" sz="2800" dirty="0"/>
              <a:t>]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9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Online</a:t>
            </a:r>
            <a:r>
              <a:rPr lang="en-US" dirty="0"/>
              <a:t> mean</a:t>
            </a:r>
            <a:r>
              <a:rPr lang="en-US" altLang="zh-CN" dirty="0"/>
              <a:t>-shift</a:t>
            </a:r>
            <a:r>
              <a:rPr lang="en-US" dirty="0"/>
              <a:t>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5175"/>
          </a:xfrm>
        </p:spPr>
        <p:txBody>
          <a:bodyPr/>
          <a:lstStyle/>
          <a:p>
            <a:r>
              <a:rPr lang="en-US" dirty="0"/>
              <a:t>Monitored-UCB [</a:t>
            </a:r>
            <a:r>
              <a:rPr lang="en-US" altLang="zh-CN" dirty="0"/>
              <a:t>CWKX19</a:t>
            </a:r>
            <a:r>
              <a:rPr lang="en-US" dirty="0"/>
              <a:t>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38990" y="2417916"/>
            <a:ext cx="948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Compare running sample means over a sliding window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79" y="3089550"/>
            <a:ext cx="5423354" cy="12831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3136665"/>
            <a:ext cx="4821327" cy="259036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41055" y="3824455"/>
            <a:ext cx="1444438" cy="1763129"/>
            <a:chOff x="1394447" y="3978317"/>
            <a:chExt cx="1444438" cy="1763129"/>
          </a:xfrm>
        </p:grpSpPr>
        <p:grpSp>
          <p:nvGrpSpPr>
            <p:cNvPr id="38" name="Group 37"/>
            <p:cNvGrpSpPr/>
            <p:nvPr/>
          </p:nvGrpSpPr>
          <p:grpSpPr>
            <a:xfrm>
              <a:off x="1394447" y="4017817"/>
              <a:ext cx="1444438" cy="1723629"/>
              <a:chOff x="1708992" y="4017818"/>
              <a:chExt cx="1130798" cy="1694797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708992" y="4017818"/>
                <a:ext cx="4992" cy="169479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839788" y="4017818"/>
                <a:ext cx="2" cy="169479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>
              <a:off x="2081300" y="3978317"/>
              <a:ext cx="0" cy="1763129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138990" y="3763108"/>
            <a:ext cx="1446501" cy="66105"/>
            <a:chOff x="1138990" y="3763108"/>
            <a:chExt cx="1446501" cy="6610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27908" y="3763108"/>
              <a:ext cx="757583" cy="43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138990" y="3824455"/>
              <a:ext cx="688918" cy="475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643994" y="3659070"/>
            <a:ext cx="1474032" cy="1066699"/>
            <a:chOff x="1643994" y="3659070"/>
            <a:chExt cx="1474032" cy="10666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643994" y="3659070"/>
              <a:ext cx="721164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339899" y="4725769"/>
              <a:ext cx="778127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2420685" y="3646504"/>
            <a:ext cx="8380" cy="10668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53046" y="3787438"/>
            <a:ext cx="1444438" cy="1763129"/>
            <a:chOff x="1394447" y="3978317"/>
            <a:chExt cx="1444438" cy="1763129"/>
          </a:xfrm>
        </p:grpSpPr>
        <p:grpSp>
          <p:nvGrpSpPr>
            <p:cNvPr id="88" name="Group 87"/>
            <p:cNvGrpSpPr/>
            <p:nvPr/>
          </p:nvGrpSpPr>
          <p:grpSpPr>
            <a:xfrm>
              <a:off x="1394447" y="4017817"/>
              <a:ext cx="1444438" cy="1723629"/>
              <a:chOff x="1708992" y="4017818"/>
              <a:chExt cx="1130798" cy="1694797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708992" y="4017818"/>
                <a:ext cx="4992" cy="169479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2839788" y="4017818"/>
                <a:ext cx="2" cy="169479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>
              <a:off x="2081300" y="3978317"/>
              <a:ext cx="0" cy="1763129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2395426" y="4036777"/>
            <a:ext cx="58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&gt;b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43643" y="4982273"/>
            <a:ext cx="486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Need to periodically perform uniform arm selection (uniform exploration)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650694" y="5512644"/>
            <a:ext cx="5919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to ensure sufficient data can be gathered for all arms to perform CD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343643" y="5841915"/>
            <a:ext cx="573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Arm selection between detected change points (except for the uniform exploration iterations): UCB1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343643" y="4292172"/>
            <a:ext cx="523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Global restart: once a change is detected, restart the related statistics for all </a:t>
            </a:r>
            <a:r>
              <a:rPr lang="en-US"/>
              <a:t>the arms</a:t>
            </a:r>
            <a:endParaRPr lang="en-US" dirty="0"/>
          </a:p>
        </p:txBody>
      </p:sp>
      <p:sp>
        <p:nvSpPr>
          <p:cNvPr id="31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3" y="3537919"/>
            <a:ext cx="4524651" cy="5373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47187" y="1669318"/>
            <a:ext cx="10899284" cy="1484335"/>
          </a:xfrm>
        </p:spPr>
        <p:txBody>
          <a:bodyPr>
            <a:normAutofit/>
          </a:bodyPr>
          <a:lstStyle/>
          <a:p>
            <a:r>
              <a:rPr lang="en-US" sz="2800" dirty="0"/>
              <a:t>Utilizing the </a:t>
            </a:r>
            <a:r>
              <a:rPr lang="en-US" altLang="zh-CN" sz="2800" dirty="0"/>
              <a:t>reward</a:t>
            </a:r>
            <a:r>
              <a:rPr lang="zh-CN" altLang="en-US" sz="2800" dirty="0"/>
              <a:t> </a:t>
            </a:r>
            <a:r>
              <a:rPr lang="en-US" altLang="zh-CN" sz="2800" dirty="0"/>
              <a:t>estimation</a:t>
            </a:r>
            <a:r>
              <a:rPr lang="en-US" sz="2800" dirty="0"/>
              <a:t> confidence bound </a:t>
            </a:r>
            <a:r>
              <a:rPr lang="en-US" altLang="zh-CN" sz="2800" dirty="0"/>
              <a:t>[WIW18,</a:t>
            </a:r>
            <a:r>
              <a:rPr lang="zh-CN" altLang="en-US" sz="2800" dirty="0"/>
              <a:t> </a:t>
            </a:r>
            <a:r>
              <a:rPr lang="en-US" altLang="zh-CN" sz="2800" dirty="0"/>
              <a:t>WWLW19]</a:t>
            </a:r>
            <a:endParaRPr lang="en-US" sz="2800" dirty="0"/>
          </a:p>
          <a:p>
            <a:pPr lvl="2">
              <a:buFont typeface="Arial" charset="0"/>
              <a:buChar char="•"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 is</a:t>
            </a:r>
            <a:r>
              <a:rPr lang="zh-CN" altLang="en-US" dirty="0"/>
              <a:t> </a:t>
            </a:r>
            <a:r>
              <a:rPr lang="en-US" altLang="zh-CN" dirty="0"/>
              <a:t>stationary,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residual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high probability,</a:t>
            </a:r>
            <a:r>
              <a:rPr lang="zh-CN" altLang="en-US" dirty="0"/>
              <a:t>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8" name="Picture 2" descr="Image result for confidence 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8" y="4260244"/>
            <a:ext cx="3395556" cy="23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8115" y="4263905"/>
            <a:ext cx="416279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Unexpected outcome </a:t>
            </a:r>
            <a:r>
              <a:rPr lang="en-US" sz="2000" dirty="0"/>
              <a:t>is caused by, </a:t>
            </a:r>
          </a:p>
          <a:p>
            <a:pPr marL="342900" indent="-342900">
              <a:buAutoNum type="arabicParenR"/>
            </a:pPr>
            <a:r>
              <a:rPr lang="en-US" altLang="zh-CN" sz="2000" dirty="0"/>
              <a:t>Something</a:t>
            </a:r>
            <a:r>
              <a:rPr lang="zh-CN" altLang="en-US" sz="2000" dirty="0"/>
              <a:t> </a:t>
            </a:r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observed</a:t>
            </a:r>
            <a:r>
              <a:rPr lang="zh-CN" altLang="en-US" sz="2000" dirty="0"/>
              <a:t> </a:t>
            </a:r>
            <a:r>
              <a:rPr lang="en-US" altLang="zh-CN" sz="2000" dirty="0"/>
              <a:t>reward:</a:t>
            </a:r>
            <a:r>
              <a:rPr lang="zh-CN" alt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large noise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altLang="zh-CN" sz="2000" dirty="0"/>
              <a:t>Something</a:t>
            </a:r>
            <a:r>
              <a:rPr lang="zh-CN" altLang="en-US" sz="2000" dirty="0"/>
              <a:t> </a:t>
            </a:r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in the</a:t>
            </a:r>
            <a:r>
              <a:rPr lang="zh-CN" altLang="en-US" sz="2000" dirty="0"/>
              <a:t> </a:t>
            </a:r>
            <a:r>
              <a:rPr lang="en-US" altLang="zh-CN" sz="2000" dirty="0"/>
              <a:t>predicted</a:t>
            </a:r>
            <a:r>
              <a:rPr lang="zh-CN" altLang="en-US" sz="2000" dirty="0"/>
              <a:t> </a:t>
            </a:r>
            <a:r>
              <a:rPr lang="en-US" altLang="zh-CN" sz="2000" dirty="0"/>
              <a:t>reward: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he model is incorrect</a:t>
            </a:r>
          </a:p>
          <a:p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609785" y="3525414"/>
            <a:ext cx="2889956" cy="1102774"/>
            <a:chOff x="7939385" y="5641173"/>
            <a:chExt cx="2889956" cy="1102774"/>
          </a:xfrm>
        </p:grpSpPr>
        <p:sp>
          <p:nvSpPr>
            <p:cNvPr id="11" name="TextBox 10"/>
            <p:cNvSpPr txBox="1"/>
            <p:nvPr/>
          </p:nvSpPr>
          <p:spPr>
            <a:xfrm>
              <a:off x="7939385" y="5641173"/>
              <a:ext cx="2889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We can bound this to further exclude this possibility!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435976" y="6246386"/>
              <a:ext cx="0" cy="49756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450848" y="3146539"/>
            <a:ext cx="3623244" cy="884062"/>
            <a:chOff x="1564080" y="2964565"/>
            <a:chExt cx="3623244" cy="884062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4627432" y="3265988"/>
              <a:ext cx="3164" cy="18787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64080" y="2964565"/>
              <a:ext cx="358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Predicted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reward of bandit model 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98121" y="3459501"/>
              <a:ext cx="1089203" cy="3891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768456" y="4610149"/>
            <a:ext cx="4052243" cy="6400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38115" y="5285913"/>
            <a:ext cx="4082584" cy="66624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7442238" y="4353924"/>
            <a:ext cx="328074" cy="1611629"/>
          </a:xfrm>
          <a:prstGeom prst="leftBrace">
            <a:avLst>
              <a:gd name="adj1" fmla="val 8333"/>
              <a:gd name="adj2" fmla="val 507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21908" y="5171165"/>
            <a:ext cx="720330" cy="69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CB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70103" y="3153653"/>
            <a:ext cx="1858818" cy="876948"/>
            <a:chOff x="5437955" y="2891412"/>
            <a:chExt cx="1858818" cy="876948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599791" y="3224866"/>
              <a:ext cx="219474" cy="159878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437955" y="2891412"/>
              <a:ext cx="1858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Observed</a:t>
              </a:r>
              <a:r>
                <a:rPr lang="zh-CN" altLang="en-US" dirty="0">
                  <a:solidFill>
                    <a:schemeClr val="accent1"/>
                  </a:solidFill>
                </a:rPr>
                <a:t> </a:t>
              </a:r>
              <a:r>
                <a:rPr lang="en-US" altLang="zh-CN" dirty="0">
                  <a:solidFill>
                    <a:schemeClr val="accent1"/>
                  </a:solidFill>
                </a:rPr>
                <a:t>reward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7955" y="3382900"/>
              <a:ext cx="513008" cy="38546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40957" y="3094358"/>
            <a:ext cx="4912481" cy="936243"/>
            <a:chOff x="5437954" y="2885901"/>
            <a:chExt cx="4912481" cy="936243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452476" y="3223832"/>
              <a:ext cx="219474" cy="15987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89791" y="2885901"/>
              <a:ext cx="4060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Confidence bound of reward estimation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37954" y="3382900"/>
              <a:ext cx="1197157" cy="43924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8025584" y="3597214"/>
            <a:ext cx="357004" cy="42568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3" grpId="0" animBg="1"/>
      <p:bldP spid="2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2357" y="1552232"/>
                <a:ext cx="6394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altLang="zh-CN" sz="2800" dirty="0">
                    <a:ea typeface="Gill Sans Light" charset="0"/>
                    <a:cs typeface="Gill Sans Light" charset="0"/>
                  </a:rPr>
                  <a:t>Prediction</a:t>
                </a:r>
                <a:r>
                  <a:rPr lang="zh-CN" altLang="en-US" sz="2800" dirty="0">
                    <a:ea typeface="Gill Sans Light" charset="0"/>
                    <a:cs typeface="Gill Sans Light" charset="0"/>
                  </a:rPr>
                  <a:t> </a:t>
                </a:r>
                <a:r>
                  <a:rPr lang="en-US" altLang="zh-CN" sz="2800" dirty="0">
                    <a:ea typeface="Gill Sans" charset="0"/>
                    <a:cs typeface="Gill Sans" charset="0"/>
                  </a:rPr>
                  <a:t>badness</a:t>
                </a:r>
                <a:r>
                  <a:rPr lang="zh-CN" altLang="en-US" sz="2800" dirty="0">
                    <a:ea typeface="Gill Sans" charset="0"/>
                    <a:cs typeface="Gill Sans" charset="0"/>
                  </a:rPr>
                  <a:t> </a:t>
                </a:r>
                <a:r>
                  <a:rPr lang="en-US" altLang="zh-CN" sz="2800" dirty="0">
                    <a:ea typeface="Gill Sans Light" charset="0"/>
                    <a:cs typeface="Gill Sans Light" charset="0"/>
                  </a:rPr>
                  <a:t>at</a:t>
                </a:r>
                <a:r>
                  <a:rPr lang="zh-CN" altLang="en-US" sz="2800" dirty="0">
                    <a:ea typeface="Gill Sans Light" charset="0"/>
                    <a:cs typeface="Gill Sans Light" charset="0"/>
                  </a:rPr>
                  <a:t> </a:t>
                </a:r>
                <a:r>
                  <a:rPr lang="en-US" altLang="zh-CN" sz="2800" dirty="0">
                    <a:ea typeface="Gill Sans Light" charset="0"/>
                    <a:cs typeface="Gill Sans Light" charset="0"/>
                  </a:rPr>
                  <a:t>interaction</a:t>
                </a:r>
                <a:r>
                  <a:rPr lang="zh-CN" altLang="en-US" sz="2800" dirty="0">
                    <a:ea typeface="Gill Sans Light" charset="0"/>
                    <a:cs typeface="Gill Sans Light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Gill Sans Light" charset="0"/>
                        <a:cs typeface="Gill Sans Light" charset="0"/>
                      </a:rPr>
                      <m:t>𝑖</m:t>
                    </m:r>
                  </m:oMath>
                </a14:m>
                <a:r>
                  <a:rPr lang="en-US" altLang="zh-CN" sz="2800" dirty="0">
                    <a:ea typeface="Gill Sans" charset="0"/>
                    <a:cs typeface="Gill Sans" charset="0"/>
                  </a:rPr>
                  <a:t>:</a:t>
                </a:r>
                <a:endParaRPr lang="en-US" sz="2800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7" y="1552232"/>
                <a:ext cx="6394604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71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8333" y="4040132"/>
            <a:ext cx="2486149" cy="7084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4041" y="3391028"/>
            <a:ext cx="720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>
                <a:ea typeface="Gill Sans" charset="0"/>
                <a:cs typeface="Gill Sans" charset="0"/>
              </a:rPr>
              <a:t> Badness of model </a:t>
            </a:r>
            <a:r>
              <a:rPr lang="en-US" altLang="zh-CN" sz="2400" i="1" dirty="0">
                <a:ea typeface="Gill Sans" charset="0"/>
                <a:cs typeface="Gill Sans" charset="0"/>
              </a:rPr>
              <a:t>m </a:t>
            </a:r>
            <a:r>
              <a:rPr lang="en-US" altLang="zh-CN" sz="2400" dirty="0">
                <a:ea typeface="Gill Sans" charset="0"/>
                <a:cs typeface="Gill Sans" charset="0"/>
              </a:rPr>
              <a:t>over a sliding time window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</a:rPr>
              <a:t>: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3031" y="2876337"/>
            <a:ext cx="570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b="1" dirty="0"/>
              <a:t>goodness of fit</a:t>
            </a:r>
            <a:r>
              <a:rPr lang="zh-CN" altLang="en-US" b="1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chi-squared test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764966" y="4444320"/>
            <a:ext cx="737478" cy="343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534077" y="4598172"/>
            <a:ext cx="5863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02803" y="4173113"/>
            <a:ext cx="379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a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sliding time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window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to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collect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badness</a:t>
            </a:r>
            <a:r>
              <a:rPr lang="zh-CN" altLang="en-US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observations</a:t>
            </a:r>
            <a:endParaRPr lang="en-US" dirty="0">
              <a:solidFill>
                <a:srgbClr val="FF0000"/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CB 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39" y="2217177"/>
            <a:ext cx="6590928" cy="542496"/>
          </a:xfrm>
          <a:prstGeom prst="rect">
            <a:avLst/>
          </a:prstGeom>
        </p:spPr>
      </p:pic>
      <p:pic>
        <p:nvPicPr>
          <p:cNvPr id="46" name="Picture 2" descr="Image result for confidence interv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48" y="2459279"/>
            <a:ext cx="1841652" cy="12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V="1">
            <a:off x="10603173" y="2662928"/>
            <a:ext cx="296426" cy="6282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50" y="2199668"/>
            <a:ext cx="1306812" cy="3785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32" y="2635885"/>
            <a:ext cx="1193342" cy="341161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H="1" flipV="1">
            <a:off x="9556085" y="3018124"/>
            <a:ext cx="297899" cy="477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47470" y="5162402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enough: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149059" y="5177826"/>
            <a:ext cx="199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Bad</a:t>
            </a:r>
            <a:r>
              <a:rPr lang="zh-CN" altLang="en-US" dirty="0"/>
              <a:t> </a:t>
            </a:r>
            <a:r>
              <a:rPr lang="en-US" altLang="zh-CN" dirty="0"/>
              <a:t>enough: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3376" y="5575339"/>
            <a:ext cx="1917722" cy="58570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247597" y="5625866"/>
            <a:ext cx="238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Change detected.</a:t>
            </a:r>
          </a:p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(abandon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learner </a:t>
            </a:r>
            <a:r>
              <a:rPr lang="en-US" altLang="zh-CN" sz="1400" i="1" dirty="0">
                <a:solidFill>
                  <a:srgbClr val="FF0000"/>
                </a:solidFill>
              </a:rPr>
              <a:t>m</a:t>
            </a:r>
            <a:r>
              <a:rPr lang="en-US" altLang="zh-CN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63381" y="5609945"/>
            <a:ext cx="2588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When no learner is good enough, will also report a change</a:t>
            </a:r>
            <a:r>
              <a:rPr lang="en-US" altLang="zh-CN" sz="140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(but do not abandon learner m)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4041" y="4711931"/>
            <a:ext cx="720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>
                <a:ea typeface="Gill Sans" charset="0"/>
                <a:cs typeface="Gill Sans" charset="0"/>
              </a:rPr>
              <a:t> Detection threshold: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946504" y="5592205"/>
            <a:ext cx="1954758" cy="591753"/>
            <a:chOff x="5946504" y="5592205"/>
            <a:chExt cx="1954758" cy="59175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6504" y="5592205"/>
              <a:ext cx="1954758" cy="5917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594" y="5746888"/>
              <a:ext cx="226097" cy="285946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75" y="6186400"/>
            <a:ext cx="659686" cy="261780"/>
          </a:xfrm>
          <a:prstGeom prst="rect">
            <a:avLst/>
          </a:prstGeom>
        </p:spPr>
      </p:pic>
      <p:sp>
        <p:nvSpPr>
          <p:cNvPr id="28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 animBg="1"/>
      <p:bldP spid="44" grpId="0"/>
      <p:bldP spid="44" grpId="1"/>
      <p:bldP spid="58" grpId="0"/>
      <p:bldP spid="59" grpId="0"/>
      <p:bldP spid="61" grpId="0"/>
      <p:bldP spid="62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18</a:t>
            </a:fld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CB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5124892" y="3608020"/>
            <a:ext cx="2878492" cy="2463499"/>
            <a:chOff x="1514420" y="3012313"/>
            <a:chExt cx="3398541" cy="2905597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420" y="3130842"/>
              <a:ext cx="3398541" cy="2352836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2369593" y="3012313"/>
              <a:ext cx="1263878" cy="658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08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3352379" y="5501970"/>
              <a:ext cx="58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11" name="Picture 2" descr="mage result for robo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7878294" y="2489612"/>
            <a:ext cx="732306" cy="707527"/>
            <a:chOff x="6229302" y="3351336"/>
            <a:chExt cx="1215992" cy="1231053"/>
          </a:xfrm>
        </p:grpSpPr>
        <p:sp>
          <p:nvSpPr>
            <p:cNvPr id="113" name="Oval 112"/>
            <p:cNvSpPr/>
            <p:nvPr/>
          </p:nvSpPr>
          <p:spPr>
            <a:xfrm>
              <a:off x="6229302" y="3351336"/>
              <a:ext cx="1215992" cy="1231053"/>
            </a:xfrm>
            <a:prstGeom prst="ellipse">
              <a:avLst/>
            </a:prstGeom>
            <a:solidFill>
              <a:srgbClr val="FF2600">
                <a:alpha val="12941"/>
              </a:srgbClr>
            </a:solidFill>
            <a:ln>
              <a:solidFill>
                <a:srgbClr val="FF0000">
                  <a:alpha val="549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34" y="3556271"/>
              <a:ext cx="801637" cy="801637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75" y="2434403"/>
            <a:ext cx="211918" cy="321354"/>
          </a:xfrm>
          <a:prstGeom prst="rect">
            <a:avLst/>
          </a:prstGeom>
        </p:spPr>
      </p:pic>
      <p:sp>
        <p:nvSpPr>
          <p:cNvPr id="116" name="Right Arrow 115"/>
          <p:cNvSpPr/>
          <p:nvPr/>
        </p:nvSpPr>
        <p:spPr>
          <a:xfrm>
            <a:off x="6786244" y="2797301"/>
            <a:ext cx="415458" cy="1081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17" name="Right Arrow 116"/>
          <p:cNvSpPr/>
          <p:nvPr/>
        </p:nvSpPr>
        <p:spPr>
          <a:xfrm rot="10800000">
            <a:off x="6766506" y="2948116"/>
            <a:ext cx="408196" cy="107200"/>
          </a:xfrm>
          <a:prstGeom prst="rightArrow">
            <a:avLst/>
          </a:prstGeom>
          <a:solidFill>
            <a:srgbClr val="FF5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78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47" y="3036531"/>
            <a:ext cx="194619" cy="236526"/>
          </a:xfrm>
          <a:prstGeom prst="rect">
            <a:avLst/>
          </a:prstGeom>
        </p:spPr>
      </p:pic>
      <p:pic>
        <p:nvPicPr>
          <p:cNvPr id="119" name="Picture 8" descr="Image result for soccer play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9288" y="2475748"/>
            <a:ext cx="228511" cy="3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11" y="3055316"/>
            <a:ext cx="211306" cy="234872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3961647" y="3869367"/>
            <a:ext cx="95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badness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3" y="2480897"/>
            <a:ext cx="651534" cy="834374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3736235" y="3530357"/>
            <a:ext cx="324310" cy="933782"/>
            <a:chOff x="10676765" y="1807541"/>
            <a:chExt cx="319318" cy="1131505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0742342" y="2266269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10836450" y="2266270"/>
              <a:ext cx="1" cy="672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0742342" y="2939046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10676765" y="1807541"/>
              <a:ext cx="319318" cy="830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</a:rPr>
                <a:t>.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7231929" y="4003654"/>
            <a:ext cx="939727" cy="33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badness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7035807" y="3622532"/>
            <a:ext cx="271854" cy="787382"/>
            <a:chOff x="10658087" y="2012307"/>
            <a:chExt cx="319318" cy="926739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10742342" y="2266269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10836450" y="2266270"/>
              <a:ext cx="1" cy="672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742342" y="2939046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10658087" y="2012307"/>
              <a:ext cx="319318" cy="830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</a:rPr>
                <a:t>.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9644240" y="3598492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altLang="zh-CN" sz="3200" dirty="0"/>
              <a:t>…</a:t>
            </a:r>
            <a:endParaRPr lang="en-US" sz="3200" dirty="0"/>
          </a:p>
        </p:txBody>
      </p:sp>
      <p:sp>
        <p:nvSpPr>
          <p:cNvPr id="135" name="Rounded Rectangle 134"/>
          <p:cNvSpPr/>
          <p:nvPr/>
        </p:nvSpPr>
        <p:spPr>
          <a:xfrm>
            <a:off x="5141031" y="3754234"/>
            <a:ext cx="3141479" cy="25979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158483" y="4808010"/>
            <a:ext cx="3096856" cy="838596"/>
          </a:xfrm>
          <a:prstGeom prst="rect">
            <a:avLst/>
          </a:prstGeom>
          <a:noFill/>
          <a:ln>
            <a:solidFill>
              <a:srgbClr val="FF5D7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7030767" y="3808413"/>
            <a:ext cx="1016888" cy="65572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8423261" y="4953129"/>
            <a:ext cx="259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Reward</a:t>
            </a:r>
            <a:r>
              <a:rPr lang="zh-CN" altLang="en-US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estimation</a:t>
            </a:r>
            <a:r>
              <a:rPr lang="zh-CN" altLang="en-US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update</a:t>
            </a:r>
            <a:endParaRPr lang="en-US" dirty="0">
              <a:solidFill>
                <a:srgbClr val="FF0000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528128" y="4279473"/>
            <a:ext cx="259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Badness</a:t>
            </a:r>
            <a:r>
              <a:rPr lang="zh-CN" altLang="en-US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estimation</a:t>
            </a:r>
            <a:r>
              <a:rPr lang="zh-CN" altLang="en-US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update</a:t>
            </a:r>
            <a:endParaRPr lang="en-US" dirty="0">
              <a:solidFill>
                <a:schemeClr val="accent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906615" y="3707919"/>
            <a:ext cx="2878492" cy="2463499"/>
            <a:chOff x="1531321" y="3012313"/>
            <a:chExt cx="3398541" cy="2905597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1" y="3123057"/>
              <a:ext cx="3398541" cy="2352836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2369593" y="3012313"/>
              <a:ext cx="1263878" cy="658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44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3352379" y="5501970"/>
              <a:ext cx="58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47" name="Picture 2" descr="mage result for robo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ectangle 147"/>
          <p:cNvSpPr/>
          <p:nvPr/>
        </p:nvSpPr>
        <p:spPr>
          <a:xfrm>
            <a:off x="3719475" y="3838306"/>
            <a:ext cx="989474" cy="64956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1731981" y="3754234"/>
            <a:ext cx="3128024" cy="25979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2" descr="mage result for robo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90" y="3731937"/>
            <a:ext cx="700656" cy="7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mage result for robo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96" y="3687957"/>
            <a:ext cx="700656" cy="7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65" y="3292275"/>
            <a:ext cx="300699" cy="34939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35" y="3339402"/>
            <a:ext cx="256363" cy="279669"/>
          </a:xfrm>
          <a:prstGeom prst="rect">
            <a:avLst/>
          </a:prstGeom>
        </p:spPr>
      </p:pic>
      <p:cxnSp>
        <p:nvCxnSpPr>
          <p:cNvPr id="154" name="Straight Connector 153"/>
          <p:cNvCxnSpPr/>
          <p:nvPr/>
        </p:nvCxnSpPr>
        <p:spPr>
          <a:xfrm flipH="1">
            <a:off x="4490079" y="3297353"/>
            <a:ext cx="1227552" cy="4583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033927" y="3319771"/>
            <a:ext cx="296649" cy="434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06" idx="0"/>
          </p:cNvCxnSpPr>
          <p:nvPr/>
        </p:nvCxnSpPr>
        <p:spPr>
          <a:xfrm>
            <a:off x="6339315" y="3292275"/>
            <a:ext cx="2705926" cy="6254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451184" y="3254271"/>
            <a:ext cx="3893712" cy="51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344109" y="2128584"/>
            <a:ext cx="3780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Adaptively</a:t>
            </a:r>
            <a:r>
              <a:rPr lang="zh-CN" altLang="en-US" dirty="0"/>
              <a:t> </a:t>
            </a:r>
            <a:r>
              <a:rPr lang="en-US" altLang="zh-CN" dirty="0"/>
              <a:t>creates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learners</a:t>
            </a:r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Monitors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learner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Selects a learner according to each learner’s ‘badness’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24243" y="1563876"/>
            <a:ext cx="51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dLinUCB</a:t>
            </a:r>
            <a:r>
              <a:rPr lang="en-US" sz="2800" dirty="0"/>
              <a:t> [</a:t>
            </a:r>
            <a:r>
              <a:rPr lang="en-US" altLang="zh-CN" sz="2800" dirty="0"/>
              <a:t>WNW18</a:t>
            </a:r>
            <a:r>
              <a:rPr lang="en-US" sz="2800" dirty="0"/>
              <a:t>]</a:t>
            </a:r>
          </a:p>
        </p:txBody>
      </p:sp>
      <p:sp>
        <p:nvSpPr>
          <p:cNvPr id="61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21" grpId="0"/>
      <p:bldP spid="128" grpId="0"/>
      <p:bldP spid="134" grpId="0"/>
      <p:bldP spid="135" grpId="0" animBg="1"/>
      <p:bldP spid="136" grpId="0" animBg="1"/>
      <p:bldP spid="137" grpId="0" animBg="1"/>
      <p:bldP spid="138" grpId="0"/>
      <p:bldP spid="139" grpId="0"/>
      <p:bldP spid="148" grpId="0" animBg="1"/>
      <p:bldP spid="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D5DD9D74-3E9C-924A-84D7-8528522EC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1" y="4142961"/>
            <a:ext cx="409642" cy="4021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19</a:t>
            </a:fld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Detection of context-dependent changes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1901619" y="2008699"/>
            <a:ext cx="2350152" cy="613272"/>
            <a:chOff x="2637330" y="3813257"/>
            <a:chExt cx="2889160" cy="52183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637330" y="4335087"/>
              <a:ext cx="2889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007538" y="3813257"/>
              <a:ext cx="2008414" cy="477769"/>
              <a:chOff x="3478310" y="4301544"/>
              <a:chExt cx="2008414" cy="477769"/>
            </a:xfrm>
          </p:grpSpPr>
          <p:pic>
            <p:nvPicPr>
              <p:cNvPr id="72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72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2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7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6" name="Group 75"/>
          <p:cNvGrpSpPr/>
          <p:nvPr/>
        </p:nvGrpSpPr>
        <p:grpSpPr>
          <a:xfrm>
            <a:off x="1866470" y="2764208"/>
            <a:ext cx="2350152" cy="524732"/>
            <a:chOff x="2620158" y="2697825"/>
            <a:chExt cx="2889160" cy="471489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2620158" y="3169314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2939178" y="2697825"/>
              <a:ext cx="2227263" cy="377825"/>
              <a:chOff x="3409950" y="3186112"/>
              <a:chExt cx="2227263" cy="377825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50" y="3190875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924" y="31908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81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744" y="3186112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6760" y="3186113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7F8ADC6-0CBD-BC40-988B-C525AB532417}"/>
              </a:ext>
            </a:extLst>
          </p:cNvPr>
          <p:cNvCxnSpPr>
            <a:cxnSpLocks/>
          </p:cNvCxnSpPr>
          <p:nvPr/>
        </p:nvCxnSpPr>
        <p:spPr>
          <a:xfrm>
            <a:off x="4210371" y="2292527"/>
            <a:ext cx="652248" cy="61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E4528E7-4725-3548-8157-1D9B3208DBBD}"/>
              </a:ext>
            </a:extLst>
          </p:cNvPr>
          <p:cNvSpPr txBox="1"/>
          <p:nvPr/>
        </p:nvSpPr>
        <p:spPr>
          <a:xfrm>
            <a:off x="4934338" y="2102688"/>
            <a:ext cx="29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Gill Sans Light" charset="0"/>
                <a:cs typeface="Gill Sans Light" charset="0"/>
              </a:rPr>
              <a:t>Change-sensitive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arms</a:t>
            </a:r>
            <a:endParaRPr lang="en-US" sz="2000" dirty="0">
              <a:ea typeface="Gill Sans Light" charset="0"/>
              <a:cs typeface="Gill Sans Light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987F1CF-2B89-334E-A659-19FC67C8E955}"/>
              </a:ext>
            </a:extLst>
          </p:cNvPr>
          <p:cNvCxnSpPr>
            <a:cxnSpLocks/>
          </p:cNvCxnSpPr>
          <p:nvPr/>
        </p:nvCxnSpPr>
        <p:spPr>
          <a:xfrm flipV="1">
            <a:off x="6607606" y="2990007"/>
            <a:ext cx="486555" cy="386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FDC83C2-4844-ED45-B2D9-14E2243AE9B1}"/>
              </a:ext>
            </a:extLst>
          </p:cNvPr>
          <p:cNvSpPr txBox="1"/>
          <p:nvPr/>
        </p:nvSpPr>
        <p:spPr>
          <a:xfrm>
            <a:off x="7082205" y="2722040"/>
            <a:ext cx="288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Gill Sans Light" charset="0"/>
                <a:cs typeface="Gill Sans Light" charset="0"/>
              </a:rPr>
              <a:t>Change-invariant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arms</a:t>
            </a:r>
            <a:endParaRPr lang="en-US" sz="2000" dirty="0">
              <a:ea typeface="Gill Sans Light" charset="0"/>
              <a:cs typeface="Gill Sans Light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111C819-18F6-814D-9E07-9ADA0DDDF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85" y="3249087"/>
            <a:ext cx="497029" cy="301767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61DA67D-3E07-D243-BBB1-5649FD6B10E0}"/>
              </a:ext>
            </a:extLst>
          </p:cNvPr>
          <p:cNvCxnSpPr>
            <a:cxnSpLocks/>
          </p:cNvCxnSpPr>
          <p:nvPr/>
        </p:nvCxnSpPr>
        <p:spPr>
          <a:xfrm>
            <a:off x="8246777" y="3968944"/>
            <a:ext cx="712985" cy="375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1A54194-D822-6142-B386-F345822C696A}"/>
              </a:ext>
            </a:extLst>
          </p:cNvPr>
          <p:cNvCxnSpPr>
            <a:cxnSpLocks/>
          </p:cNvCxnSpPr>
          <p:nvPr/>
        </p:nvCxnSpPr>
        <p:spPr>
          <a:xfrm flipV="1">
            <a:off x="8246777" y="3558665"/>
            <a:ext cx="726636" cy="402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2DE6DEAE-4E37-6641-B783-D812E121F2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59" y="3337977"/>
            <a:ext cx="555660" cy="326858"/>
          </a:xfrm>
          <a:prstGeom prst="rect">
            <a:avLst/>
          </a:prstGeom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BABA86E-26A8-8044-8D25-1635CAAA4141}"/>
              </a:ext>
            </a:extLst>
          </p:cNvPr>
          <p:cNvCxnSpPr>
            <a:cxnSpLocks/>
          </p:cNvCxnSpPr>
          <p:nvPr/>
        </p:nvCxnSpPr>
        <p:spPr>
          <a:xfrm flipH="1" flipV="1">
            <a:off x="8951508" y="3550082"/>
            <a:ext cx="19930" cy="79394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1379649-E4EC-634C-91D1-16D158FCEBC1}"/>
              </a:ext>
            </a:extLst>
          </p:cNvPr>
          <p:cNvCxnSpPr>
            <a:cxnSpLocks/>
          </p:cNvCxnSpPr>
          <p:nvPr/>
        </p:nvCxnSpPr>
        <p:spPr>
          <a:xfrm>
            <a:off x="8959762" y="3581659"/>
            <a:ext cx="5859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8231CF30-4E4F-C24E-98E4-B211491247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85" y="3693341"/>
            <a:ext cx="1179289" cy="33882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91D29FF-FF0E-2446-BA36-9DA73AC05A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62" y="3922009"/>
            <a:ext cx="459707" cy="45127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38A106F-C649-814E-BB90-5FC47F58E4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93" y="3986134"/>
            <a:ext cx="658150" cy="387147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756A842-1401-204D-BF1F-07944C94F717}"/>
              </a:ext>
            </a:extLst>
          </p:cNvPr>
          <p:cNvSpPr txBox="1"/>
          <p:nvPr/>
        </p:nvSpPr>
        <p:spPr>
          <a:xfrm>
            <a:off x="7258117" y="4981728"/>
            <a:ext cx="440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Reuse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experiences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learnt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in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old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models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for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change-invariant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arms</a:t>
            </a:r>
            <a:endParaRPr lang="en-US" sz="2000" dirty="0">
              <a:solidFill>
                <a:srgbClr val="FF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851981" y="5908881"/>
            <a:ext cx="382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Save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unnecessarily</a:t>
            </a:r>
            <a:r>
              <a:rPr lang="zh-CN" altLang="en-US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" charset="0"/>
                <a:cs typeface="Gill Sans" charset="0"/>
              </a:rPr>
              <a:t>exploration</a:t>
            </a:r>
            <a:endParaRPr lang="en-US" sz="2000" dirty="0">
              <a:solidFill>
                <a:srgbClr val="FF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99" name="Right Arrow 98"/>
          <p:cNvSpPr/>
          <p:nvPr/>
        </p:nvSpPr>
        <p:spPr>
          <a:xfrm rot="5400000">
            <a:off x="9257681" y="5721715"/>
            <a:ext cx="247645" cy="237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296914" y="4558861"/>
            <a:ext cx="118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Learner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11479" y="4599226"/>
            <a:ext cx="118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Learner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4236326" y="2600822"/>
            <a:ext cx="2322764" cy="1428138"/>
            <a:chOff x="4236605" y="2131791"/>
            <a:chExt cx="2322764" cy="1428138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4236605" y="2131791"/>
              <a:ext cx="959" cy="14281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4252050" y="3147309"/>
              <a:ext cx="2307319" cy="397071"/>
              <a:chOff x="5534791" y="1984457"/>
              <a:chExt cx="2880360" cy="556143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5534791" y="2540600"/>
                <a:ext cx="288036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113"/>
              <p:cNvGrpSpPr/>
              <p:nvPr/>
            </p:nvGrpSpPr>
            <p:grpSpPr>
              <a:xfrm>
                <a:off x="5760263" y="1984457"/>
                <a:ext cx="2551015" cy="477769"/>
                <a:chOff x="6231035" y="2472744"/>
                <a:chExt cx="2551015" cy="477769"/>
              </a:xfrm>
            </p:grpSpPr>
            <p:pic>
              <p:nvPicPr>
                <p:cNvPr id="115" name="Picture 8" descr="Image result for soccer player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231035" y="2472744"/>
                  <a:ext cx="328386" cy="477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Image result for tennis player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710291" y="2473777"/>
                  <a:ext cx="476736" cy="476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12" descr="Image result for basketball player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9214" y="2510800"/>
                  <a:ext cx="439713" cy="439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14" descr="Image result for baseball playe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55178" y="2536018"/>
                  <a:ext cx="384271" cy="4144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16" descr="Image result for soccer player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0886" y="2539349"/>
                  <a:ext cx="411164" cy="4111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4240737" y="2372618"/>
              <a:ext cx="2172927" cy="447291"/>
              <a:chOff x="5511798" y="4330408"/>
              <a:chExt cx="2889160" cy="465217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511798" y="4795625"/>
                <a:ext cx="2889160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Group 106"/>
              <p:cNvGrpSpPr/>
              <p:nvPr/>
            </p:nvGrpSpPr>
            <p:grpSpPr>
              <a:xfrm>
                <a:off x="5725240" y="4330408"/>
                <a:ext cx="2675570" cy="377825"/>
                <a:chOff x="6196012" y="4818695"/>
                <a:chExt cx="2675570" cy="377825"/>
              </a:xfrm>
            </p:grpSpPr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6012" y="4831803"/>
                  <a:ext cx="364717" cy="364717"/>
                </a:xfrm>
                <a:prstGeom prst="rect">
                  <a:avLst/>
                </a:prstGeom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4720" y="4830760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110" name="Picture 20" descr="Government will inject equity of Rs1.2 billion, company will have Rs6 billion paid-up capital. DESIGN: TALHA KHAN&#10;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3776" y="4818695"/>
                  <a:ext cx="503767" cy="3778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4" descr="Image result for international trade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4568" y="4825045"/>
                  <a:ext cx="530453" cy="371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26" descr="http://www.bitcongress.org/wp-content/uploads/2018/01/exchange-300x300.pn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5822" y="4830760"/>
                  <a:ext cx="365760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20" name="Group 119"/>
          <p:cNvGrpSpPr/>
          <p:nvPr/>
        </p:nvGrpSpPr>
        <p:grpSpPr>
          <a:xfrm>
            <a:off x="2022089" y="4498953"/>
            <a:ext cx="2188282" cy="2042632"/>
            <a:chOff x="1531321" y="3012313"/>
            <a:chExt cx="3398541" cy="3039175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1" y="3123057"/>
              <a:ext cx="3398541" cy="2352836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2369593" y="3012313"/>
              <a:ext cx="1263878" cy="5495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24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3352380" y="5501969"/>
              <a:ext cx="582185" cy="549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27" name="Picture 2" descr="mage result for robot icon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8" name="Group 127"/>
          <p:cNvGrpSpPr/>
          <p:nvPr/>
        </p:nvGrpSpPr>
        <p:grpSpPr>
          <a:xfrm>
            <a:off x="4629113" y="4474941"/>
            <a:ext cx="2188282" cy="2042632"/>
            <a:chOff x="1531321" y="3012313"/>
            <a:chExt cx="3398541" cy="3039175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1" y="3123057"/>
              <a:ext cx="3398541" cy="2352836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2369593" y="3012313"/>
              <a:ext cx="1263878" cy="5495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32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3352380" y="5501969"/>
              <a:ext cx="582185" cy="549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35" name="Picture 2" descr="mage result for robot icon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6" name="Group 135"/>
          <p:cNvGrpSpPr/>
          <p:nvPr/>
        </p:nvGrpSpPr>
        <p:grpSpPr>
          <a:xfrm>
            <a:off x="-114176" y="5322114"/>
            <a:ext cx="4299339" cy="1146957"/>
            <a:chOff x="-114176" y="5322114"/>
            <a:chExt cx="4299339" cy="1146957"/>
          </a:xfrm>
        </p:grpSpPr>
        <p:sp>
          <p:nvSpPr>
            <p:cNvPr id="137" name="TextBox 136"/>
            <p:cNvSpPr txBox="1"/>
            <p:nvPr/>
          </p:nvSpPr>
          <p:spPr>
            <a:xfrm>
              <a:off x="-114176" y="5412668"/>
              <a:ext cx="20761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Reward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estimation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on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change-invariant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arms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901898" y="5322114"/>
              <a:ext cx="576011" cy="11296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609152" y="5339378"/>
              <a:ext cx="576011" cy="11296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8014247" y="4714632"/>
            <a:ext cx="306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DenBand</a:t>
            </a:r>
            <a:r>
              <a:rPr lang="zh-CN" altLang="en-US" dirty="0"/>
              <a:t> </a:t>
            </a:r>
            <a:r>
              <a:rPr lang="en-US" altLang="zh-CN" dirty="0"/>
              <a:t>[WWLW19]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328363" y="1744579"/>
            <a:ext cx="7051280" cy="2778452"/>
            <a:chOff x="2478841" y="2657341"/>
            <a:chExt cx="8000302" cy="2922719"/>
          </a:xfrm>
        </p:grpSpPr>
        <p:cxnSp>
          <p:nvCxnSpPr>
            <p:cNvPr id="65" name="Straight Arrow Connector 64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8981812" y="5191551"/>
              <a:ext cx="1497331" cy="38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1365765" y="3770418"/>
              <a:ext cx="2645192" cy="41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097531" y="5534370"/>
              <a:ext cx="6632946" cy="173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  <p:bldP spid="86" grpId="0"/>
      <p:bldP spid="97" grpId="0"/>
      <p:bldP spid="98" grpId="0"/>
      <p:bldP spid="99" grpId="0" animBg="1"/>
      <p:bldP spid="100" grpId="0"/>
      <p:bldP spid="101" grpId="0"/>
      <p:bldP spid="1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Classical exploration strategies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Efficient exploration in complicated real-world environments</a:t>
            </a:r>
          </a:p>
          <a:p>
            <a:r>
              <a:rPr lang="en-US" dirty="0"/>
              <a:t>Exploration in non-stationary environments</a:t>
            </a:r>
          </a:p>
          <a:p>
            <a:r>
              <a:rPr lang="en-US" dirty="0"/>
              <a:t>Ethical considerations of exploration</a:t>
            </a:r>
          </a:p>
          <a:p>
            <a:r>
              <a:rPr lang="en-US" dirty="0"/>
              <a:t>Conclusion &amp; future directions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2E8446-256B-44CF-8F20-4E16A9C7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4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Empirical</a:t>
            </a:r>
            <a:r>
              <a:rPr lang="zh-CN" altLang="en-US" dirty="0"/>
              <a:t> </a:t>
            </a:r>
            <a:r>
              <a:rPr lang="en-US" altLang="zh-CN" dirty="0"/>
              <a:t>evaluations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20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24262" y="1642517"/>
            <a:ext cx="97631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Simulation-based evaluation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Simulate the non-stationary environment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Evaluation on real-world datasets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On real-world datasets that have non-stationarity </a:t>
            </a:r>
          </a:p>
          <a:p>
            <a:pPr lvl="1"/>
            <a:r>
              <a:rPr lang="en-US" sz="2800" dirty="0"/>
              <a:t> (</a:t>
            </a:r>
            <a:r>
              <a:rPr lang="en-US" sz="2800" i="1" dirty="0"/>
              <a:t>e.g. Yahoo! Front Page Today Module User Click Log Dataset</a:t>
            </a:r>
            <a:r>
              <a:rPr lang="en-US" sz="2800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Semi-simulation-based evaluation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Real-world datasets (that do not have non-stationarity) + simulated changes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78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40E227E-E600-1246-B92E-D23CD0D3F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6" y="4465499"/>
            <a:ext cx="11083891" cy="1099175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CBD1FC-04A3-2844-8797-AE04AA98A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" y="1925808"/>
            <a:ext cx="10826496" cy="203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Theoretical</a:t>
            </a:r>
            <a:r>
              <a:rPr lang="zh-CN" altLang="en-US" dirty="0"/>
              <a:t> </a:t>
            </a:r>
            <a:r>
              <a:rPr lang="en-US" altLang="zh-CN" dirty="0"/>
              <a:t>guarantee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21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45956" y="1677844"/>
            <a:ext cx="700088" cy="860413"/>
            <a:chOff x="5846709" y="1556329"/>
            <a:chExt cx="700088" cy="860413"/>
          </a:xfrm>
        </p:grpSpPr>
        <p:sp>
          <p:nvSpPr>
            <p:cNvPr id="4" name="Rectangle 3"/>
            <p:cNvSpPr/>
            <p:nvPr/>
          </p:nvSpPr>
          <p:spPr>
            <a:xfrm>
              <a:off x="5846709" y="2179670"/>
              <a:ext cx="270642" cy="2370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096000" y="1556329"/>
              <a:ext cx="450797" cy="6252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16598" y="1171018"/>
            <a:ext cx="448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Total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number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changes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time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piecewise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stationary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environment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859946" y="4375870"/>
            <a:ext cx="410998" cy="430141"/>
            <a:chOff x="6424009" y="4298043"/>
            <a:chExt cx="410998" cy="430141"/>
          </a:xfrm>
        </p:grpSpPr>
        <p:sp>
          <p:nvSpPr>
            <p:cNvPr id="15" name="Rectangle 14"/>
            <p:cNvSpPr/>
            <p:nvPr/>
          </p:nvSpPr>
          <p:spPr>
            <a:xfrm>
              <a:off x="6424009" y="4450307"/>
              <a:ext cx="350648" cy="2778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6774657" y="4298043"/>
              <a:ext cx="60350" cy="16617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384991" y="4053399"/>
            <a:ext cx="559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Total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variation 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reward</a:t>
            </a:r>
            <a:r>
              <a:rPr lang="en-US" dirty="0">
                <a:solidFill>
                  <a:srgbClr val="FF0000"/>
                </a:solidFill>
              </a:rPr>
              <a:t> distributions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time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D734B-65EB-8848-BA8F-35F74D5518E4}"/>
              </a:ext>
            </a:extLst>
          </p:cNvPr>
          <p:cNvSpPr txBox="1"/>
          <p:nvPr/>
        </p:nvSpPr>
        <p:spPr>
          <a:xfrm>
            <a:off x="2804160" y="5401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3DC96F-B311-904A-B699-FFC4178B0A9F}"/>
              </a:ext>
            </a:extLst>
          </p:cNvPr>
          <p:cNvGrpSpPr/>
          <p:nvPr/>
        </p:nvGrpSpPr>
        <p:grpSpPr>
          <a:xfrm>
            <a:off x="907551" y="4864517"/>
            <a:ext cx="8233401" cy="1346488"/>
            <a:chOff x="907551" y="4864517"/>
            <a:chExt cx="8233401" cy="13464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C9B5F0-A159-D347-BD4A-F21386C61C7B}"/>
                </a:ext>
              </a:extLst>
            </p:cNvPr>
            <p:cNvSpPr txBox="1"/>
            <p:nvPr/>
          </p:nvSpPr>
          <p:spPr>
            <a:xfrm>
              <a:off x="1759468" y="5564674"/>
              <a:ext cx="7381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Analyzed their solutions with different notations of regret in different non-stationary environments: </a:t>
              </a:r>
              <a:r>
                <a:rPr lang="en-US" i="1" dirty="0">
                  <a:solidFill>
                    <a:srgbClr val="FF0000"/>
                  </a:solidFill>
                </a:rPr>
                <a:t>interval regret, switching regret, dynamic regret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D12931-85A1-C046-AF2D-663EE24357AC}"/>
                </a:ext>
              </a:extLst>
            </p:cNvPr>
            <p:cNvSpPr/>
            <p:nvPr/>
          </p:nvSpPr>
          <p:spPr>
            <a:xfrm>
              <a:off x="907551" y="4864517"/>
              <a:ext cx="6868507" cy="6130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4F21139-C7C7-7F46-BB16-30DEC199FCB0}"/>
                </a:ext>
              </a:extLst>
            </p:cNvPr>
            <p:cNvCxnSpPr/>
            <p:nvPr/>
          </p:nvCxnSpPr>
          <p:spPr>
            <a:xfrm>
              <a:off x="4660509" y="5498987"/>
              <a:ext cx="0" cy="1313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64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199" y="1647710"/>
            <a:ext cx="101102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Arial" charset="0"/>
              <a:buChar char="•"/>
            </a:pPr>
            <a:r>
              <a:rPr lang="en-US" altLang="zh-CN" sz="2800" dirty="0"/>
              <a:t>Can we re-use</a:t>
            </a:r>
            <a:r>
              <a:rPr lang="zh-CN" altLang="en-US" sz="2800" dirty="0"/>
              <a:t> </a:t>
            </a:r>
            <a:r>
              <a:rPr lang="en-US" altLang="zh-CN" sz="2800" dirty="0"/>
              <a:t>related historical</a:t>
            </a:r>
            <a:r>
              <a:rPr lang="zh-CN" altLang="en-US" sz="2800" dirty="0"/>
              <a:t> </a:t>
            </a:r>
            <a:r>
              <a:rPr lang="en-US" altLang="zh-CN" sz="2800" dirty="0"/>
              <a:t>observations (e.g., recurring environment, or context-dependent changes) and what’s the benefit of it ?</a:t>
            </a:r>
          </a:p>
          <a:p>
            <a:pPr marL="457200" lvl="2" indent="-457200">
              <a:buFont typeface="Arial" charset="0"/>
              <a:buChar char="•"/>
            </a:pPr>
            <a:endParaRPr lang="zh-CN" alt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How to handle gradually changing environment</a:t>
            </a:r>
          </a:p>
          <a:p>
            <a:pPr marL="457200" indent="-457200">
              <a:buFont typeface="Arial" charset="0"/>
              <a:buChar char="•"/>
            </a:pPr>
            <a:endParaRPr lang="en-US" altLang="zh-CN" sz="2800" dirty="0"/>
          </a:p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Reinforcement learning in non-stationary environments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6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r>
              <a:rPr lang="en-US" altLang="zh-CN" dirty="0"/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984"/>
            <a:ext cx="10227197" cy="50581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sz="1700" dirty="0"/>
              <a:t>[</a:t>
            </a:r>
            <a:r>
              <a:rPr lang="en-US" sz="1700" dirty="0"/>
              <a:t>BN</a:t>
            </a:r>
            <a:r>
              <a:rPr lang="en-US" altLang="zh-CN" sz="1700" dirty="0"/>
              <a:t>93</a:t>
            </a:r>
            <a:r>
              <a:rPr lang="en-US" altLang="zh-CN" sz="1700" dirty="0">
                <a:ea typeface="+mj-ea"/>
              </a:rPr>
              <a:t>]</a:t>
            </a:r>
            <a:r>
              <a:rPr lang="zh-CN" altLang="en-US" sz="1700" dirty="0">
                <a:ea typeface="+mj-ea"/>
              </a:rPr>
              <a:t> </a:t>
            </a:r>
            <a:r>
              <a:rPr lang="en-US" sz="1700" dirty="0" err="1">
                <a:ea typeface="+mj-ea"/>
              </a:rPr>
              <a:t>Basseville</a:t>
            </a:r>
            <a:r>
              <a:rPr lang="en-US" sz="1700" dirty="0">
                <a:ea typeface="+mj-ea"/>
              </a:rPr>
              <a:t>, M., &amp; </a:t>
            </a:r>
            <a:r>
              <a:rPr lang="en-US" sz="1700" dirty="0" err="1">
                <a:ea typeface="+mj-ea"/>
              </a:rPr>
              <a:t>Nikiforov</a:t>
            </a:r>
            <a:r>
              <a:rPr lang="en-US" sz="1700" dirty="0">
                <a:ea typeface="+mj-ea"/>
              </a:rPr>
              <a:t>, I. V. (1993). </a:t>
            </a:r>
            <a:r>
              <a:rPr lang="en-US" sz="1700" i="1" dirty="0">
                <a:ea typeface="+mj-ea"/>
              </a:rPr>
              <a:t>Detection of abrupt changes: theory and application</a:t>
            </a:r>
            <a:r>
              <a:rPr lang="en-US" sz="1700" dirty="0">
                <a:ea typeface="+mj-ea"/>
              </a:rPr>
              <a:t> (Vol. 104). Englewood Cliffs: prentice Hall.</a:t>
            </a:r>
            <a:endParaRPr lang="zh-CN" altLang="en-US" sz="1700" dirty="0">
              <a:ea typeface="+mj-ea"/>
            </a:endParaRPr>
          </a:p>
          <a:p>
            <a:pPr marL="0" indent="0">
              <a:buNone/>
            </a:pPr>
            <a:r>
              <a:rPr lang="en-US" altLang="zh-CN" sz="1700" dirty="0"/>
              <a:t>[GM08]</a:t>
            </a:r>
            <a:r>
              <a:rPr lang="zh-CN" altLang="en-US" sz="1700" dirty="0"/>
              <a:t> </a:t>
            </a:r>
            <a:r>
              <a:rPr lang="en-US" sz="1700" dirty="0" err="1"/>
              <a:t>Garivier</a:t>
            </a:r>
            <a:r>
              <a:rPr lang="en-US" sz="1700" dirty="0"/>
              <a:t>, A., &amp; </a:t>
            </a:r>
            <a:r>
              <a:rPr lang="en-US" sz="1700" dirty="0" err="1"/>
              <a:t>Moulines</a:t>
            </a:r>
            <a:r>
              <a:rPr lang="en-US" sz="1700" dirty="0"/>
              <a:t>, E. (2008). On upper-confidence bound policies for non-stationary bandit problems. </a:t>
            </a:r>
            <a:r>
              <a:rPr lang="en-US" sz="1700" i="1" dirty="0" err="1"/>
              <a:t>arXiv</a:t>
            </a:r>
            <a:r>
              <a:rPr lang="en-US" sz="1700" i="1" dirty="0"/>
              <a:t> preprint arXiv:0805.3415</a:t>
            </a:r>
            <a:r>
              <a:rPr lang="en-US" sz="1700" dirty="0"/>
              <a:t>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[RVC19]</a:t>
            </a:r>
            <a:r>
              <a:rPr lang="zh-CN" altLang="en-US" sz="1700" dirty="0"/>
              <a:t> </a:t>
            </a:r>
            <a:r>
              <a:rPr lang="en-US" sz="1700" dirty="0" err="1"/>
              <a:t>Russac</a:t>
            </a:r>
            <a:r>
              <a:rPr lang="en-US" sz="1700" dirty="0"/>
              <a:t>, Y., </a:t>
            </a:r>
            <a:r>
              <a:rPr lang="en-US" sz="1700" dirty="0" err="1"/>
              <a:t>Vernade</a:t>
            </a:r>
            <a:r>
              <a:rPr lang="en-US" sz="1700" dirty="0"/>
              <a:t>, C., &amp; </a:t>
            </a:r>
            <a:r>
              <a:rPr lang="en-US" sz="1700" dirty="0" err="1"/>
              <a:t>Cappé</a:t>
            </a:r>
            <a:r>
              <a:rPr lang="en-US" sz="1700" dirty="0"/>
              <a:t>, O. (2019). Weighted linear bandits for non-stationary environments. In </a:t>
            </a:r>
            <a:r>
              <a:rPr lang="en-US" sz="1700" i="1" dirty="0"/>
              <a:t>Advances in Neural Information Processing Systems</a:t>
            </a:r>
            <a:r>
              <a:rPr lang="en-US" sz="1700" dirty="0"/>
              <a:t> (pp. 12040-12049).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[YM09]</a:t>
            </a:r>
            <a:r>
              <a:rPr lang="zh-CN" altLang="en-US" sz="1700" dirty="0"/>
              <a:t> </a:t>
            </a:r>
            <a:r>
              <a:rPr lang="en-US" sz="1700" dirty="0"/>
              <a:t>Yu, J. Y., &amp; </a:t>
            </a:r>
            <a:r>
              <a:rPr lang="en-US" sz="1700" dirty="0" err="1"/>
              <a:t>Mannor</a:t>
            </a:r>
            <a:r>
              <a:rPr lang="en-US" sz="1700" dirty="0"/>
              <a:t>, S. (2009, June). Piecewise-stationary bandit problems with side observations. In </a:t>
            </a:r>
            <a:r>
              <a:rPr lang="en-US" sz="1700" i="1" dirty="0"/>
              <a:t>Proceedings of the 26th annual international conference on machine learning</a:t>
            </a:r>
            <a:r>
              <a:rPr lang="en-US" sz="1700" dirty="0"/>
              <a:t> (pp. 1177-1184).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[HMB15]</a:t>
            </a:r>
            <a:r>
              <a:rPr lang="zh-CN" altLang="en-US" sz="1700" dirty="0"/>
              <a:t> </a:t>
            </a:r>
            <a:r>
              <a:rPr lang="en-US" sz="1700" dirty="0"/>
              <a:t>Hariri, N., </a:t>
            </a:r>
            <a:r>
              <a:rPr lang="en-US" sz="1700" dirty="0" err="1"/>
              <a:t>Mobasher</a:t>
            </a:r>
            <a:r>
              <a:rPr lang="en-US" sz="1700" dirty="0"/>
              <a:t>, B., &amp; Burke, R. (2015, June). Adapting to user preference changes in interactive recommendation. In </a:t>
            </a:r>
            <a:r>
              <a:rPr lang="en-US" sz="1700" i="1" dirty="0"/>
              <a:t>Twenty-Fourth International Joint Conference on Artificial Intelligence</a:t>
            </a:r>
            <a:r>
              <a:rPr lang="en-US" sz="1700" dirty="0"/>
              <a:t>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[WNW18]</a:t>
            </a:r>
            <a:r>
              <a:rPr lang="zh-CN" altLang="en-US" sz="1700" dirty="0"/>
              <a:t> </a:t>
            </a:r>
            <a:r>
              <a:rPr lang="en-US" sz="1700" dirty="0"/>
              <a:t>Wu, Q., </a:t>
            </a:r>
            <a:r>
              <a:rPr lang="en-US" sz="1700" dirty="0" err="1"/>
              <a:t>Iyer</a:t>
            </a:r>
            <a:r>
              <a:rPr lang="en-US" sz="1700" dirty="0"/>
              <a:t>, N., &amp; Wang, H. (2018, June). Learning contextual bandits in a non-stationary environment. In </a:t>
            </a:r>
            <a:r>
              <a:rPr lang="en-US" sz="1700" i="1" dirty="0"/>
              <a:t>The 41st International ACM SIGIR Conference on Research &amp; Development in Information Retrieval</a:t>
            </a:r>
            <a:r>
              <a:rPr lang="en-US" sz="1700" dirty="0"/>
              <a:t> (pp. 495-504).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[LWAL18]</a:t>
            </a:r>
            <a:r>
              <a:rPr lang="zh-CN" altLang="en-US" sz="1700" dirty="0"/>
              <a:t> </a:t>
            </a:r>
            <a:r>
              <a:rPr lang="en-US" sz="1700" dirty="0"/>
              <a:t>Luo, H., Wei, C. Y., Agarwal, A., &amp; Langford, J. (2018, July). Efficient contextual bandits in non-stationary worlds. In </a:t>
            </a:r>
            <a:r>
              <a:rPr lang="en-US" sz="1700" i="1" dirty="0"/>
              <a:t>Conference On Learning Theory</a:t>
            </a:r>
            <a:r>
              <a:rPr lang="en-US" sz="1700" dirty="0"/>
              <a:t> (pp. 1739-1776).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[CWKX19]</a:t>
            </a:r>
            <a:r>
              <a:rPr lang="zh-CN" altLang="en-US" sz="1700" dirty="0"/>
              <a:t> </a:t>
            </a:r>
            <a:r>
              <a:rPr lang="en-US" sz="1700" dirty="0"/>
              <a:t>Cao, Y., Wen, Z., </a:t>
            </a:r>
            <a:r>
              <a:rPr lang="en-US" sz="1700" dirty="0" err="1"/>
              <a:t>Kveton</a:t>
            </a:r>
            <a:r>
              <a:rPr lang="en-US" sz="1700" dirty="0"/>
              <a:t>, B., &amp; </a:t>
            </a:r>
            <a:r>
              <a:rPr lang="en-US" sz="1700" dirty="0" err="1"/>
              <a:t>Xie</a:t>
            </a:r>
            <a:r>
              <a:rPr lang="en-US" sz="1700" dirty="0"/>
              <a:t>, Y. (2019, April). Nearly optimal adaptive procedure with change detection for piecewise-stationary bandit. In </a:t>
            </a:r>
            <a:r>
              <a:rPr lang="en-US" sz="1700" i="1" dirty="0"/>
              <a:t>The 22nd International Conference on Artificial Intelligence and Statistics</a:t>
            </a:r>
            <a:r>
              <a:rPr lang="en-US" sz="1700" dirty="0"/>
              <a:t> (pp. 418-427).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[LLS18]</a:t>
            </a:r>
            <a:r>
              <a:rPr lang="zh-CN" altLang="en-US" sz="1700" dirty="0"/>
              <a:t> </a:t>
            </a:r>
            <a:r>
              <a:rPr lang="en-US" altLang="zh-CN" sz="1700" dirty="0"/>
              <a:t>Liu, Fang, </a:t>
            </a:r>
            <a:r>
              <a:rPr lang="en-US" altLang="zh-CN" sz="1700" dirty="0" err="1"/>
              <a:t>Joohyun</a:t>
            </a:r>
            <a:r>
              <a:rPr lang="en-US" altLang="zh-CN" sz="1700" dirty="0"/>
              <a:t> Lee, and Ness Shroff. “A change-detection based framework for piecewise-stationary multi-armed bandit problem.” Thirty-Second AAAI Conference on Artificial Intelligence. 2018. 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[WWLW19]</a:t>
            </a:r>
            <a:r>
              <a:rPr lang="zh-CN" altLang="en-US" sz="1700" dirty="0"/>
              <a:t> </a:t>
            </a:r>
            <a:r>
              <a:rPr lang="en-US" sz="1700" dirty="0"/>
              <a:t>Wu, Q., Wang, H., Li, Y., &amp; Wang, H. (2019, May). Dynamic Ensemble of Contextual Bandits to Satisfy Users' Changing Interests. In </a:t>
            </a:r>
            <a:r>
              <a:rPr lang="en-US" sz="1700" i="1" dirty="0"/>
              <a:t>The World Wide Web Conference</a:t>
            </a:r>
            <a:r>
              <a:rPr lang="en-US" sz="1700" dirty="0"/>
              <a:t> (pp. 2080-2090).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[CLLW19]</a:t>
            </a:r>
            <a:r>
              <a:rPr lang="zh-CN" altLang="en-US" sz="1700" dirty="0"/>
              <a:t> </a:t>
            </a:r>
            <a:r>
              <a:rPr lang="en-US" sz="1700" dirty="0"/>
              <a:t>Chen, Y., Lee, C. W., Luo, H., &amp; Wei, C. Y. (2019). A new algorithm for non-stationary contextual bandits: Efficient, optimal, and parameter-free. </a:t>
            </a:r>
            <a:r>
              <a:rPr lang="en-US" sz="1700" i="1" dirty="0" err="1"/>
              <a:t>arXiv</a:t>
            </a:r>
            <a:r>
              <a:rPr lang="en-US" sz="1700" i="1" dirty="0"/>
              <a:t> preprint arXiv:1902.00980</a:t>
            </a:r>
            <a:r>
              <a:rPr lang="en-US" sz="1700" dirty="0"/>
              <a:t>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[BK19]</a:t>
            </a:r>
            <a:r>
              <a:rPr lang="zh-CN" altLang="en-US" sz="1700" dirty="0"/>
              <a:t> </a:t>
            </a:r>
            <a:r>
              <a:rPr lang="en-US" sz="1700" dirty="0" err="1"/>
              <a:t>Besson</a:t>
            </a:r>
            <a:r>
              <a:rPr lang="en-US" sz="1700" dirty="0"/>
              <a:t>, L., &amp; Kaufmann, E. (2019). The generalized likelihood ratio test meets </a:t>
            </a:r>
            <a:r>
              <a:rPr lang="en-US" sz="1700" dirty="0" err="1"/>
              <a:t>klucb</a:t>
            </a:r>
            <a:r>
              <a:rPr lang="en-US" sz="1700" dirty="0"/>
              <a:t>: an improved algorithm for piece-wise non-stationary bandits. </a:t>
            </a:r>
            <a:r>
              <a:rPr lang="en-US" sz="1700" i="1" dirty="0" err="1"/>
              <a:t>arXiv</a:t>
            </a:r>
            <a:r>
              <a:rPr lang="en-US" sz="1700" i="1" dirty="0"/>
              <a:t> preprint arXiv:1902.01575</a:t>
            </a:r>
            <a:r>
              <a:rPr lang="en-US" sz="1700" dirty="0"/>
              <a:t>.</a:t>
            </a:r>
            <a:endParaRPr lang="zh-CN" altLang="en-US" sz="1700" dirty="0"/>
          </a:p>
          <a:p>
            <a:pPr marL="0" indent="0">
              <a:buNone/>
            </a:pPr>
            <a:r>
              <a:rPr lang="en-US" altLang="zh-CN" sz="1700" dirty="0"/>
              <a:t>[Mai19]</a:t>
            </a:r>
            <a:r>
              <a:rPr lang="zh-CN" altLang="en-US" sz="1700" dirty="0"/>
              <a:t> </a:t>
            </a:r>
            <a:r>
              <a:rPr lang="en-US" sz="1700" dirty="0" err="1"/>
              <a:t>Maillard</a:t>
            </a:r>
            <a:r>
              <a:rPr lang="en-US" sz="1700" dirty="0"/>
              <a:t>, O. A. (2019). Sequential change-point detection: Laplace concentration of scan statistics and non-asymptotic delay bounds.</a:t>
            </a:r>
          </a:p>
          <a:p>
            <a:pPr marL="0" indent="0">
              <a:buNone/>
            </a:pPr>
            <a:endParaRPr lang="en-US" sz="17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in </a:t>
            </a:r>
            <a:r>
              <a:rPr lang="en-US" altLang="zh-CN" dirty="0"/>
              <a:t>n</a:t>
            </a:r>
            <a:r>
              <a:rPr lang="en-US" dirty="0"/>
              <a:t>on-</a:t>
            </a:r>
            <a:r>
              <a:rPr lang="en-US" altLang="zh-CN" dirty="0"/>
              <a:t>s</a:t>
            </a:r>
            <a:r>
              <a:rPr lang="en-US" dirty="0"/>
              <a:t>tationary </a:t>
            </a:r>
            <a:r>
              <a:rPr lang="en-US" altLang="zh-CN" dirty="0"/>
              <a:t>e</a:t>
            </a:r>
            <a:r>
              <a:rPr lang="en-US" dirty="0"/>
              <a:t>nvironments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mage result for robo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3" y="2830725"/>
            <a:ext cx="1176335" cy="11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9598" y="2429860"/>
            <a:ext cx="29489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Exploitation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Exploration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Elbow Connector 7"/>
          <p:cNvCxnSpPr>
            <a:stCxn id="11" idx="0"/>
          </p:cNvCxnSpPr>
          <p:nvPr/>
        </p:nvCxnSpPr>
        <p:spPr>
          <a:xfrm rot="16200000" flipH="1">
            <a:off x="3862961" y="585685"/>
            <a:ext cx="390040" cy="4880120"/>
          </a:xfrm>
          <a:prstGeom prst="bentConnector3">
            <a:avLst>
              <a:gd name="adj1" fmla="val -136755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11" idx="2"/>
          </p:cNvCxnSpPr>
          <p:nvPr/>
        </p:nvCxnSpPr>
        <p:spPr>
          <a:xfrm rot="5400000">
            <a:off x="4018068" y="1527085"/>
            <a:ext cx="79829" cy="4880121"/>
          </a:xfrm>
          <a:prstGeom prst="bentConnector3">
            <a:avLst>
              <a:gd name="adj1" fmla="val 1037696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7660" y="4500368"/>
            <a:ext cx="11325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>
                <a:ea typeface="Gill Sans Light" charset="0"/>
                <a:cs typeface="Gill Sans Light" charset="0"/>
              </a:rPr>
              <a:t>Reward</a:t>
            </a:r>
            <a:endParaRPr lang="en-US" sz="2400" dirty="0">
              <a:ea typeface="Gill Sans Light" charset="0"/>
              <a:cs typeface="Gill Sans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7659" y="2020048"/>
            <a:ext cx="10012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a typeface="Gill Sans Light" charset="0"/>
                <a:cs typeface="Gill Sans Light" charset="0"/>
              </a:rPr>
              <a:t>Action</a:t>
            </a:r>
            <a:endParaRPr lang="en-US" sz="2400" dirty="0">
              <a:ea typeface="Gill Sans Light" charset="0"/>
              <a:cs typeface="Gill Sans Light" charset="0"/>
            </a:endParaRPr>
          </a:p>
        </p:txBody>
      </p:sp>
      <p:pic>
        <p:nvPicPr>
          <p:cNvPr id="12" name="Picture 4" descr="mage result for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92" y="3143289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00456" y="2317858"/>
            <a:ext cx="373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Stationary</a:t>
            </a:r>
            <a:r>
              <a:rPr lang="zh-CN" altLang="en-US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assumption</a:t>
            </a:r>
            <a:r>
              <a:rPr lang="zh-CN" altLang="en-US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is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commonly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used</a:t>
            </a:r>
            <a:endParaRPr lang="en-US" sz="2000" dirty="0">
              <a:ea typeface="Gill Sans Light" charset="0"/>
              <a:cs typeface="Gill Sans Light" charset="0"/>
            </a:endParaRPr>
          </a:p>
        </p:txBody>
      </p:sp>
      <p:pic>
        <p:nvPicPr>
          <p:cNvPr id="14" name="Picture 2" descr="mage result for mar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93" y="3034059"/>
            <a:ext cx="966944" cy="9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2274" y="3196235"/>
            <a:ext cx="475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dirty="0">
                <a:ea typeface="Gill Sans Light" charset="0"/>
                <a:cs typeface="Gill Sans Light" charset="0"/>
              </a:rPr>
              <a:t>The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learner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is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usually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facing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a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ea typeface="Gill Sans Light" charset="0"/>
                <a:cs typeface="Gill Sans Light" charset="0"/>
              </a:rPr>
              <a:t>non-stationary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en-US" altLang="zh-CN" sz="2000" dirty="0">
                <a:ea typeface="Gill Sans Light" charset="0"/>
                <a:cs typeface="Gill Sans Light" charset="0"/>
              </a:rPr>
              <a:t>environment</a:t>
            </a:r>
            <a:r>
              <a:rPr lang="zh-CN" altLang="en-US" sz="2000" dirty="0">
                <a:ea typeface="Gill Sans Light" charset="0"/>
                <a:cs typeface="Gill Sans Light" charset="0"/>
              </a:rPr>
              <a:t> </a:t>
            </a:r>
            <a:r>
              <a:rPr lang="zh-CN" altLang="en-US" sz="2000" dirty="0">
                <a:ea typeface="Gill Sans Light" charset="0"/>
                <a:cs typeface="Gill Sans Light" charset="0"/>
                <a:sym typeface="Wingdings"/>
              </a:rPr>
              <a:t></a:t>
            </a:r>
            <a:endParaRPr lang="en-US" sz="2000" dirty="0">
              <a:ea typeface="Gill Sans Light" charset="0"/>
              <a:cs typeface="Gill Sans Light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32600" y="3653626"/>
            <a:ext cx="5359400" cy="2511293"/>
            <a:chOff x="2412798" y="2063378"/>
            <a:chExt cx="8270499" cy="4112959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9035447" y="4378891"/>
            <a:ext cx="5207" cy="1236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299884" y="3946904"/>
            <a:ext cx="1737379" cy="459283"/>
            <a:chOff x="2637330" y="3813257"/>
            <a:chExt cx="2889160" cy="52183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637330" y="4335087"/>
              <a:ext cx="2889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3007538" y="3813257"/>
              <a:ext cx="2008414" cy="477769"/>
              <a:chOff x="3478310" y="4301544"/>
              <a:chExt cx="2008414" cy="477769"/>
            </a:xfrm>
          </p:grpSpPr>
          <p:pic>
            <p:nvPicPr>
              <p:cNvPr id="25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9010376" y="5217765"/>
            <a:ext cx="2224111" cy="399005"/>
            <a:chOff x="5534791" y="1984457"/>
            <a:chExt cx="2776487" cy="55885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534791" y="2540600"/>
              <a:ext cx="2655517" cy="27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760263" y="1984457"/>
              <a:ext cx="2551015" cy="477769"/>
              <a:chOff x="6231035" y="2472744"/>
              <a:chExt cx="2551015" cy="477769"/>
            </a:xfrm>
          </p:grpSpPr>
          <p:pic>
            <p:nvPicPr>
              <p:cNvPr id="32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1035" y="24727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10291" y="24737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2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214" y="25108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178" y="25360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6" descr="Image result for soccer player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0886" y="2539349"/>
                <a:ext cx="411164" cy="411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7335363" y="4549342"/>
            <a:ext cx="1726154" cy="414785"/>
            <a:chOff x="2620158" y="2697825"/>
            <a:chExt cx="2889160" cy="47148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620158" y="3169314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2939178" y="2697825"/>
              <a:ext cx="2227263" cy="377825"/>
              <a:chOff x="3409950" y="3186112"/>
              <a:chExt cx="2227263" cy="377825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50" y="3190875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924" y="31908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2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744" y="3186112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6760" y="3186113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9044037" y="4516837"/>
            <a:ext cx="2172927" cy="447291"/>
            <a:chOff x="5511798" y="4330408"/>
            <a:chExt cx="2889160" cy="465217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511798" y="4795625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5725240" y="4330408"/>
              <a:ext cx="2675570" cy="377825"/>
              <a:chOff x="6196012" y="4818695"/>
              <a:chExt cx="2675570" cy="377825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49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2" name="Picture 2" descr="eople who are at higher risk for severe illness | CDC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897" y="5867778"/>
            <a:ext cx="1338060" cy="6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formulation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(stochastic) Multi-arm bandit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57985" y="2350053"/>
            <a:ext cx="5542676" cy="858253"/>
            <a:chOff x="2753185" y="2261705"/>
            <a:chExt cx="5542676" cy="8582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85" y="2482079"/>
              <a:ext cx="980688" cy="63787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858" y="2451845"/>
              <a:ext cx="1010835" cy="66811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0" y="2478685"/>
              <a:ext cx="953921" cy="64127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88383" y="2261705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1620" y="3308625"/>
            <a:ext cx="5854284" cy="1375049"/>
            <a:chOff x="2586820" y="3220277"/>
            <a:chExt cx="5854284" cy="1375049"/>
          </a:xfrm>
        </p:grpSpPr>
        <p:pic>
          <p:nvPicPr>
            <p:cNvPr id="22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820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33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977" y="3251199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892800" y="3423479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pic>
        <p:nvPicPr>
          <p:cNvPr id="26" name="Picture 2" descr="mage result for robo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38" y="4945486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852508" y="5168056"/>
            <a:ext cx="315074" cy="382101"/>
            <a:chOff x="5382479" y="5128591"/>
            <a:chExt cx="315074" cy="382101"/>
          </a:xfrm>
        </p:grpSpPr>
        <p:pic>
          <p:nvPicPr>
            <p:cNvPr id="28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382479" y="5128591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44323" y="5256694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519418" y="5186017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4" descr="Controller, emergency, escape, evacuate, lever, pull, push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1913">
            <a:off x="5264401" y="4795066"/>
            <a:ext cx="543340" cy="5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388730" y="3812208"/>
            <a:ext cx="2344763" cy="695138"/>
            <a:chOff x="499166" y="3891721"/>
            <a:chExt cx="2344763" cy="695138"/>
          </a:xfrm>
        </p:grpSpPr>
        <p:sp>
          <p:nvSpPr>
            <p:cNvPr id="34" name="TextBox 33"/>
            <p:cNvSpPr txBox="1"/>
            <p:nvPr/>
          </p:nvSpPr>
          <p:spPr>
            <a:xfrm>
              <a:off x="499166" y="3891721"/>
              <a:ext cx="128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Actions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6263" y="4263377"/>
              <a:ext cx="2327666" cy="32348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88730" y="2500243"/>
            <a:ext cx="128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 distribution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88730" y="5023817"/>
            <a:ext cx="1634434" cy="977762"/>
            <a:chOff x="388730" y="5023817"/>
            <a:chExt cx="1634434" cy="977762"/>
          </a:xfrm>
        </p:grpSpPr>
        <p:sp>
          <p:nvSpPr>
            <p:cNvPr id="43" name="TextBox 42"/>
            <p:cNvSpPr txBox="1"/>
            <p:nvPr/>
          </p:nvSpPr>
          <p:spPr>
            <a:xfrm>
              <a:off x="388730" y="5023817"/>
              <a:ext cx="1634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Agent/learner/policy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4679" y="5664816"/>
              <a:ext cx="1125095" cy="336763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756804" y="5000619"/>
            <a:ext cx="957886" cy="649798"/>
            <a:chOff x="3584063" y="5078755"/>
            <a:chExt cx="957886" cy="649798"/>
          </a:xfrm>
        </p:grpSpPr>
        <p:sp>
          <p:nvSpPr>
            <p:cNvPr id="46" name="TextBox 45"/>
            <p:cNvSpPr txBox="1"/>
            <p:nvPr/>
          </p:nvSpPr>
          <p:spPr>
            <a:xfrm>
              <a:off x="3584063" y="5078755"/>
              <a:ext cx="95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213" y="5357075"/>
              <a:ext cx="600079" cy="371478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1201738" y="5629689"/>
            <a:ext cx="4764119" cy="850182"/>
            <a:chOff x="1201738" y="5629689"/>
            <a:chExt cx="4764119" cy="850182"/>
          </a:xfrm>
        </p:grpSpPr>
        <p:sp>
          <p:nvSpPr>
            <p:cNvPr id="41" name="TextBox 40"/>
            <p:cNvSpPr txBox="1"/>
            <p:nvPr/>
          </p:nvSpPr>
          <p:spPr>
            <a:xfrm>
              <a:off x="1610499" y="5895096"/>
              <a:ext cx="43553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History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is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no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longer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helpful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and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may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even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be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misleading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in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the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player’s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decision-making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01738" y="5629689"/>
              <a:ext cx="355600" cy="3948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11242" y="4934221"/>
            <a:ext cx="3538291" cy="1874061"/>
            <a:chOff x="2064167" y="4690005"/>
            <a:chExt cx="3538291" cy="1874061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2514600" y="6112134"/>
              <a:ext cx="2823268" cy="346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514600" y="4767114"/>
              <a:ext cx="0" cy="13796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945163" y="6194734"/>
              <a:ext cx="1657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Time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791817" y="4962355"/>
              <a:ext cx="91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Regret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461167" y="8094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825809" y="5092017"/>
            <a:ext cx="6184376" cy="5378499"/>
            <a:chOff x="5825809" y="5092017"/>
            <a:chExt cx="6184376" cy="5378499"/>
          </a:xfrm>
        </p:grpSpPr>
        <p:sp>
          <p:nvSpPr>
            <p:cNvPr id="55" name="Arc 54"/>
            <p:cNvSpPr/>
            <p:nvPr/>
          </p:nvSpPr>
          <p:spPr>
            <a:xfrm rot="18481685">
              <a:off x="6569103" y="5029434"/>
              <a:ext cx="4697788" cy="6184376"/>
            </a:xfrm>
            <a:prstGeom prst="arc">
              <a:avLst>
                <a:gd name="adj1" fmla="val 15994470"/>
                <a:gd name="adj2" fmla="val 1826860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38740" y="5092017"/>
              <a:ext cx="45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sym typeface="Wingdings"/>
                </a:rPr>
                <a:t>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071523" y="4693111"/>
            <a:ext cx="1093957" cy="778418"/>
            <a:chOff x="8071523" y="4693111"/>
            <a:chExt cx="1093957" cy="778418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8071523" y="4693111"/>
              <a:ext cx="873457" cy="7784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8710611" y="4743895"/>
              <a:ext cx="45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sym typeface="Wingdings"/>
                </a:rPr>
                <a:t>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13480" y="2308535"/>
            <a:ext cx="5997132" cy="899771"/>
            <a:chOff x="2713480" y="2308535"/>
            <a:chExt cx="5997132" cy="899771"/>
          </a:xfrm>
        </p:grpSpPr>
        <p:grpSp>
          <p:nvGrpSpPr>
            <p:cNvPr id="79" name="Group 78"/>
            <p:cNvGrpSpPr/>
            <p:nvPr/>
          </p:nvGrpSpPr>
          <p:grpSpPr>
            <a:xfrm>
              <a:off x="3057985" y="2360248"/>
              <a:ext cx="5457084" cy="832940"/>
              <a:chOff x="3377175" y="2275144"/>
              <a:chExt cx="4667531" cy="832940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49" y="2470205"/>
                <a:ext cx="885818" cy="637879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6250" y="2434646"/>
                <a:ext cx="918456" cy="66811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7175" y="2481929"/>
                <a:ext cx="809880" cy="618717"/>
              </a:xfrm>
              <a:prstGeom prst="rect">
                <a:avLst/>
              </a:prstGeom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6049208" y="2275144"/>
                <a:ext cx="824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…</a:t>
                </a: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2713480" y="2350053"/>
              <a:ext cx="5997132" cy="8582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40022" y="2308535"/>
              <a:ext cx="1799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Non-stationary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Cloud Callout 87"/>
          <p:cNvSpPr/>
          <p:nvPr/>
        </p:nvSpPr>
        <p:spPr>
          <a:xfrm>
            <a:off x="2388742" y="4652753"/>
            <a:ext cx="2337696" cy="517668"/>
          </a:xfrm>
          <a:prstGeom prst="cloudCallout">
            <a:avLst>
              <a:gd name="adj1" fmla="val -39133"/>
              <a:gd name="adj2" fmla="val 8589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I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need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to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be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adaptive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about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potential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changes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in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the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environment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551539" y="1784423"/>
            <a:ext cx="3746414" cy="2180793"/>
            <a:chOff x="8551539" y="1784423"/>
            <a:chExt cx="3746414" cy="218079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003" y="1784423"/>
              <a:ext cx="3079618" cy="1717882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8551539" y="3441996"/>
              <a:ext cx="3746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ill Sans Light" charset="0"/>
                  <a:ea typeface="Gill Sans Light" charset="0"/>
                  <a:cs typeface="Gill Sans Light" charset="0"/>
                </a:rPr>
                <a:t>Real-time click-through-rate of </a:t>
              </a:r>
              <a:r>
                <a:rPr lang="en-US" altLang="zh-CN" sz="140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  <a:r>
                <a:rPr lang="zh-CN" altLang="en-US" sz="1400" dirty="0">
                  <a:latin typeface="Gill Sans Light" charset="0"/>
                  <a:ea typeface="Gill Sans Light" charset="0"/>
                  <a:cs typeface="Gill Sans Light" charset="0"/>
                </a:rPr>
                <a:t> </a:t>
              </a:r>
              <a:r>
                <a:rPr lang="en-US" sz="1400" dirty="0">
                  <a:latin typeface="Gill Sans Light" charset="0"/>
                  <a:ea typeface="Gill Sans Light" charset="0"/>
                  <a:cs typeface="Gill Sans Light" charset="0"/>
                </a:rPr>
                <a:t>news articles collected from Yahoo user click log dataset </a:t>
              </a: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459" y="3095071"/>
            <a:ext cx="1303827" cy="3091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95468" y="3107354"/>
            <a:ext cx="735143" cy="334642"/>
            <a:chOff x="1495468" y="3107354"/>
            <a:chExt cx="735143" cy="3346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95468" y="3115832"/>
              <a:ext cx="191948" cy="2954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708" y="3107354"/>
              <a:ext cx="427903" cy="334642"/>
            </a:xfrm>
            <a:prstGeom prst="rect">
              <a:avLst/>
            </a:prstGeom>
          </p:spPr>
        </p:pic>
      </p:grpSp>
      <p:sp>
        <p:nvSpPr>
          <p:cNvPr id="63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formulation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5</a:t>
            </a:fld>
            <a:endParaRPr lang="en-US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Different types of non-stationary environments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Piecewise 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Gradually changing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901700" y="3293780"/>
            <a:ext cx="4772440" cy="2698806"/>
            <a:chOff x="2412798" y="2063378"/>
            <a:chExt cx="8270499" cy="4112959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cxnSp>
        <p:nvCxnSpPr>
          <p:cNvPr id="95" name="Straight Connector 94"/>
          <p:cNvCxnSpPr/>
          <p:nvPr/>
        </p:nvCxnSpPr>
        <p:spPr>
          <a:xfrm>
            <a:off x="3029303" y="3971811"/>
            <a:ext cx="5207" cy="1236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1301360" y="3532204"/>
            <a:ext cx="1737379" cy="459283"/>
            <a:chOff x="2637330" y="3813257"/>
            <a:chExt cx="2889160" cy="52183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37330" y="4335087"/>
              <a:ext cx="2889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3007538" y="3813257"/>
              <a:ext cx="2008414" cy="477769"/>
              <a:chOff x="3478310" y="4301544"/>
              <a:chExt cx="2008414" cy="477769"/>
            </a:xfrm>
          </p:grpSpPr>
          <p:pic>
            <p:nvPicPr>
              <p:cNvPr id="99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00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" name="Group 102"/>
          <p:cNvGrpSpPr/>
          <p:nvPr/>
        </p:nvGrpSpPr>
        <p:grpSpPr>
          <a:xfrm>
            <a:off x="3042332" y="4803065"/>
            <a:ext cx="2224111" cy="399005"/>
            <a:chOff x="5534791" y="1984457"/>
            <a:chExt cx="2776487" cy="558852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5534791" y="2540600"/>
              <a:ext cx="2655517" cy="27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5760263" y="1984457"/>
              <a:ext cx="2551015" cy="477769"/>
              <a:chOff x="6231035" y="2472744"/>
              <a:chExt cx="2551015" cy="477769"/>
            </a:xfrm>
          </p:grpSpPr>
          <p:pic>
            <p:nvPicPr>
              <p:cNvPr id="106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1035" y="24727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10291" y="24737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2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214" y="25108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178" y="25360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6" descr="Image result for soccer play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0886" y="2539349"/>
                <a:ext cx="411164" cy="411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1" name="Group 110"/>
          <p:cNvGrpSpPr/>
          <p:nvPr/>
        </p:nvGrpSpPr>
        <p:grpSpPr>
          <a:xfrm>
            <a:off x="1298739" y="4134642"/>
            <a:ext cx="1726154" cy="414785"/>
            <a:chOff x="2620158" y="2697825"/>
            <a:chExt cx="2889160" cy="471489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2620158" y="3169314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2939178" y="2697825"/>
              <a:ext cx="2227263" cy="377825"/>
              <a:chOff x="3409950" y="3186112"/>
              <a:chExt cx="2227263" cy="377825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50" y="3190875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924" y="31908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16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744" y="3186112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6760" y="3186113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3021168" y="4102136"/>
            <a:ext cx="2172927" cy="447291"/>
            <a:chOff x="5511798" y="4330408"/>
            <a:chExt cx="2889160" cy="465217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5511798" y="4795625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5725240" y="4330408"/>
              <a:ext cx="2675570" cy="377825"/>
              <a:chOff x="6196012" y="4818695"/>
              <a:chExt cx="2675570" cy="377825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23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6" name="Picture 2" descr="eople who are at higher risk for severe illness | CDC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72" y="5615600"/>
            <a:ext cx="989071" cy="4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6015831" y="3331154"/>
            <a:ext cx="4708775" cy="2661432"/>
            <a:chOff x="2412798" y="2063378"/>
            <a:chExt cx="8270499" cy="4112959"/>
          </a:xfrm>
        </p:grpSpPr>
        <p:cxnSp>
          <p:nvCxnSpPr>
            <p:cNvPr id="128" name="Straight Arrow Connector 127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357777" y="3643227"/>
            <a:ext cx="6126922" cy="1546893"/>
            <a:chOff x="6357777" y="3643227"/>
            <a:chExt cx="6126922" cy="1546893"/>
          </a:xfrm>
        </p:grpSpPr>
        <p:sp>
          <p:nvSpPr>
            <p:cNvPr id="132" name="Arc 131"/>
            <p:cNvSpPr/>
            <p:nvPr/>
          </p:nvSpPr>
          <p:spPr>
            <a:xfrm rot="11159936">
              <a:off x="6357777" y="3643227"/>
              <a:ext cx="6126922" cy="1546893"/>
            </a:xfrm>
            <a:prstGeom prst="arc">
              <a:avLst>
                <a:gd name="adj1" fmla="val 14033181"/>
                <a:gd name="adj2" fmla="val 2137743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 rot="2029336">
              <a:off x="6585411" y="4146248"/>
              <a:ext cx="1207748" cy="420503"/>
              <a:chOff x="3478310" y="4301544"/>
              <a:chExt cx="2008414" cy="477769"/>
            </a:xfrm>
          </p:grpSpPr>
          <p:pic>
            <p:nvPicPr>
              <p:cNvPr id="136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37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9" name="Group 148"/>
          <p:cNvGrpSpPr/>
          <p:nvPr/>
        </p:nvGrpSpPr>
        <p:grpSpPr>
          <a:xfrm>
            <a:off x="5753766" y="3454979"/>
            <a:ext cx="3669600" cy="1781698"/>
            <a:chOff x="5789391" y="3146222"/>
            <a:chExt cx="3669600" cy="1781698"/>
          </a:xfrm>
        </p:grpSpPr>
        <p:sp>
          <p:nvSpPr>
            <p:cNvPr id="140" name="Arc 139"/>
            <p:cNvSpPr/>
            <p:nvPr/>
          </p:nvSpPr>
          <p:spPr>
            <a:xfrm rot="9359963">
              <a:off x="5789391" y="3270272"/>
              <a:ext cx="3669600" cy="1635039"/>
            </a:xfrm>
            <a:prstGeom prst="arc">
              <a:avLst>
                <a:gd name="adj1" fmla="val 11732714"/>
                <a:gd name="adj2" fmla="val 20568873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18826969">
              <a:off x="7700693" y="3857694"/>
              <a:ext cx="1781698" cy="358753"/>
              <a:chOff x="6196012" y="4818695"/>
              <a:chExt cx="2675570" cy="377825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46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7" name="TextBox 66"/>
          <p:cNvSpPr txBox="1"/>
          <p:nvPr/>
        </p:nvSpPr>
        <p:spPr>
          <a:xfrm>
            <a:off x="3069741" y="3310718"/>
            <a:ext cx="322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</a:rPr>
              <a:t>Main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>
                <a:solidFill>
                  <a:srgbClr val="FF0000"/>
                </a:solidFill>
              </a:rPr>
              <a:t>focus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of this tutorial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46623" y="3215858"/>
            <a:ext cx="3474222" cy="437965"/>
            <a:chOff x="7974640" y="2656384"/>
            <a:chExt cx="3474222" cy="437965"/>
          </a:xfrm>
        </p:grpSpPr>
        <p:pic>
          <p:nvPicPr>
            <p:cNvPr id="69" name="Picture 2" descr="Compiler warnings: are you checking them in Dynamics 365? - ariste ...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640" y="2656384"/>
              <a:ext cx="430983" cy="43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8317857" y="2725017"/>
              <a:ext cx="3131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FF0000"/>
                  </a:solidFill>
                </a:rPr>
                <a:t>More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difficult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and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less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studied.</a:t>
              </a:r>
              <a:endParaRPr lang="zh-CN" altLang="en-US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8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6</a:t>
            </a:fld>
            <a:endParaRPr lang="en-US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838199" y="1817854"/>
            <a:ext cx="10515600" cy="94743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(when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how)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unknown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learner</a:t>
            </a:r>
            <a:endParaRPr lang="zh-CN" altLang="en-US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CN" dirty="0">
                <a:solidFill>
                  <a:srgbClr val="FF0000"/>
                </a:solidFill>
              </a:rPr>
              <a:t>(otherwise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can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restart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learner)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3082764"/>
            <a:ext cx="107491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en-US" altLang="zh-CN" sz="2800" b="1" dirty="0">
                <a:solidFill>
                  <a:srgbClr val="FF0000"/>
                </a:solidFill>
              </a:rPr>
              <a:t>Online</a:t>
            </a:r>
            <a:r>
              <a:rPr lang="zh-CN" altLang="en-US" sz="2800" dirty="0"/>
              <a:t> </a:t>
            </a:r>
            <a:r>
              <a:rPr lang="en-US" altLang="zh-CN" sz="2800" dirty="0"/>
              <a:t>learning</a:t>
            </a:r>
            <a:r>
              <a:rPr lang="zh-CN" altLang="en-US" sz="2800" dirty="0"/>
              <a:t> </a:t>
            </a:r>
            <a:r>
              <a:rPr lang="en-US" altLang="zh-CN" sz="2800" dirty="0"/>
              <a:t>setting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bandit</a:t>
            </a:r>
            <a:r>
              <a:rPr lang="zh-CN" altLang="en-US" sz="2800" b="1" dirty="0"/>
              <a:t> </a:t>
            </a:r>
            <a:r>
              <a:rPr lang="en-US" altLang="zh-CN" sz="2800" dirty="0"/>
              <a:t>feedback:</a:t>
            </a:r>
            <a:r>
              <a:rPr lang="zh-CN" altLang="en-US" sz="2800" dirty="0"/>
              <a:t> </a:t>
            </a:r>
            <a:r>
              <a:rPr lang="en-US" altLang="zh-CN" sz="2800" dirty="0"/>
              <a:t>incomplete</a:t>
            </a:r>
            <a:r>
              <a:rPr lang="zh-CN" altLang="en-US" sz="2800" dirty="0"/>
              <a:t> </a:t>
            </a:r>
            <a:r>
              <a:rPr lang="en-US" altLang="zh-CN" sz="2800" dirty="0"/>
              <a:t>knowledge</a:t>
            </a:r>
            <a:r>
              <a:rPr lang="zh-CN" altLang="en-US" sz="2800" dirty="0"/>
              <a:t> </a:t>
            </a:r>
          </a:p>
          <a:p>
            <a:pPr marL="0" lvl="1"/>
            <a:r>
              <a:rPr lang="en-US" altLang="zh-CN" sz="2800" dirty="0">
                <a:solidFill>
                  <a:srgbClr val="FF0000"/>
                </a:solidFill>
              </a:rPr>
              <a:t>(change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detection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in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the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offline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batch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setting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has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been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extensively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studied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in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statistics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and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control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theory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baseline="30000" dirty="0">
                <a:solidFill>
                  <a:srgbClr val="FF0000"/>
                </a:solidFill>
              </a:rPr>
              <a:t>[BN93]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)</a:t>
            </a:r>
            <a:endParaRPr lang="en-US" sz="2800" baseline="30000" dirty="0">
              <a:solidFill>
                <a:srgbClr val="FF0000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7</a:t>
            </a:fld>
            <a:endParaRPr lang="en-US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838199" y="1817854"/>
            <a:ext cx="10515600" cy="523237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zh-CN" dirty="0"/>
              <a:t>Passively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3428732"/>
            <a:ext cx="107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en-US" altLang="zh-CN" sz="2800" dirty="0"/>
              <a:t>Actively</a:t>
            </a:r>
            <a:r>
              <a:rPr lang="zh-CN" altLang="en-US" sz="2800" dirty="0"/>
              <a:t> </a:t>
            </a:r>
            <a:r>
              <a:rPr lang="en-US" altLang="zh-CN" sz="2800" dirty="0"/>
              <a:t>adaptive</a:t>
            </a:r>
            <a:r>
              <a:rPr lang="zh-CN" altLang="en-US" sz="2800" dirty="0"/>
              <a:t> </a:t>
            </a:r>
            <a:r>
              <a:rPr lang="en-US" altLang="zh-CN" sz="2800" dirty="0"/>
              <a:t>approaches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2114" y="2341091"/>
            <a:ext cx="1062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Key</a:t>
            </a:r>
            <a:r>
              <a:rPr lang="zh-CN" altLang="en-US" sz="2800" dirty="0"/>
              <a:t> </a:t>
            </a:r>
            <a:r>
              <a:rPr lang="en-US" altLang="zh-CN" sz="2800" dirty="0"/>
              <a:t>idea:</a:t>
            </a:r>
            <a:r>
              <a:rPr lang="zh-CN" altLang="en-US" sz="2800" dirty="0"/>
              <a:t> </a:t>
            </a:r>
            <a:r>
              <a:rPr lang="en-US" altLang="zh-CN" sz="2800" dirty="0"/>
              <a:t>design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proper</a:t>
            </a:r>
            <a:r>
              <a:rPr lang="zh-CN" altLang="en-US" sz="2800" dirty="0"/>
              <a:t> </a:t>
            </a:r>
            <a:r>
              <a:rPr lang="en-US" altLang="zh-CN" sz="2800" dirty="0"/>
              <a:t>mechanism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forget</a:t>
            </a:r>
            <a:r>
              <a:rPr lang="zh-CN" altLang="en-US" sz="2800" dirty="0"/>
              <a:t> </a:t>
            </a:r>
            <a:r>
              <a:rPr lang="en-US" altLang="zh-CN" sz="2800" dirty="0"/>
              <a:t>old</a:t>
            </a:r>
            <a:r>
              <a:rPr lang="zh-CN" altLang="en-US" sz="2800" dirty="0"/>
              <a:t> </a:t>
            </a:r>
            <a:r>
              <a:rPr lang="en-US" altLang="zh-CN" sz="2800" dirty="0"/>
              <a:t>observations</a:t>
            </a:r>
            <a:r>
              <a:rPr lang="zh-CN" altLang="en-US" sz="2800" dirty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2113" y="2857438"/>
            <a:ext cx="1062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Assumption:</a:t>
            </a:r>
            <a:r>
              <a:rPr lang="zh-CN" altLang="en-US" sz="2800" dirty="0"/>
              <a:t> </a:t>
            </a:r>
            <a:r>
              <a:rPr lang="en-US" altLang="zh-CN" sz="2800" dirty="0"/>
              <a:t>old</a:t>
            </a:r>
            <a:r>
              <a:rPr lang="zh-CN" altLang="en-US" sz="2800" dirty="0"/>
              <a:t> </a:t>
            </a:r>
            <a:r>
              <a:rPr lang="en-US" altLang="zh-CN" sz="2800" dirty="0"/>
              <a:t>observations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less</a:t>
            </a:r>
            <a:r>
              <a:rPr lang="zh-CN" altLang="en-US" sz="2800" dirty="0"/>
              <a:t> </a:t>
            </a:r>
            <a:r>
              <a:rPr lang="en-US" altLang="zh-CN" sz="2800" dirty="0"/>
              <a:t>relevant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2113" y="4000026"/>
            <a:ext cx="10621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Key</a:t>
            </a:r>
            <a:r>
              <a:rPr lang="zh-CN" altLang="en-US" sz="2800" dirty="0"/>
              <a:t> </a:t>
            </a:r>
            <a:r>
              <a:rPr lang="en-US" altLang="zh-CN" sz="2800" dirty="0"/>
              <a:t>idea:</a:t>
            </a:r>
            <a:r>
              <a:rPr lang="zh-CN" altLang="en-US" sz="2800" dirty="0"/>
              <a:t> </a:t>
            </a:r>
            <a:r>
              <a:rPr lang="en-US" altLang="zh-CN" sz="2800" dirty="0"/>
              <a:t>actively</a:t>
            </a:r>
            <a:r>
              <a:rPr lang="zh-CN" altLang="en-US" sz="2800" dirty="0"/>
              <a:t> </a:t>
            </a:r>
            <a:r>
              <a:rPr lang="en-US" altLang="zh-CN" sz="2800" dirty="0"/>
              <a:t>detect</a:t>
            </a:r>
            <a:r>
              <a:rPr lang="zh-CN" altLang="en-US" sz="2800" dirty="0"/>
              <a:t> </a:t>
            </a:r>
            <a:r>
              <a:rPr lang="en-US" altLang="zh-CN" sz="2800" dirty="0"/>
              <a:t>potential</a:t>
            </a:r>
            <a:r>
              <a:rPr lang="zh-CN" altLang="en-US" sz="2800" dirty="0"/>
              <a:t> </a:t>
            </a:r>
            <a:r>
              <a:rPr lang="en-US" altLang="zh-CN" sz="2800" dirty="0"/>
              <a:t>changes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environment</a:t>
            </a:r>
            <a:r>
              <a:rPr lang="zh-CN" altLang="en-US" sz="2800" dirty="0"/>
              <a:t> </a:t>
            </a:r>
            <a:r>
              <a:rPr lang="en-US" altLang="zh-CN" sz="2800" dirty="0"/>
              <a:t>during</a:t>
            </a:r>
            <a:r>
              <a:rPr lang="zh-CN" altLang="en-US" sz="2800" dirty="0"/>
              <a:t> </a:t>
            </a:r>
            <a:r>
              <a:rPr lang="en-US" altLang="zh-CN" sz="2800" dirty="0"/>
              <a:t>online</a:t>
            </a:r>
            <a:r>
              <a:rPr lang="zh-CN" altLang="en-US" sz="2800" dirty="0"/>
              <a:t> </a:t>
            </a:r>
            <a:r>
              <a:rPr lang="en-US" altLang="zh-CN" sz="2800" dirty="0"/>
              <a:t>decision</a:t>
            </a:r>
            <a:r>
              <a:rPr lang="zh-CN" altLang="en-US" sz="2800" dirty="0"/>
              <a:t> </a:t>
            </a:r>
            <a:r>
              <a:rPr lang="en-US" altLang="zh-CN" sz="2800" dirty="0"/>
              <a:t>making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2112" y="4893492"/>
            <a:ext cx="1062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Assumption:</a:t>
            </a:r>
            <a:r>
              <a:rPr lang="zh-CN" altLang="en-US" sz="2800" dirty="0"/>
              <a:t> </a:t>
            </a:r>
            <a:r>
              <a:rPr lang="en-US" altLang="zh-CN" sz="2800" dirty="0"/>
              <a:t>abrupt</a:t>
            </a:r>
            <a:r>
              <a:rPr lang="zh-CN" altLang="en-US" sz="2800" dirty="0"/>
              <a:t> </a:t>
            </a:r>
            <a:r>
              <a:rPr lang="en-US" altLang="zh-CN" sz="2800" dirty="0"/>
              <a:t>changes,</a:t>
            </a:r>
            <a:r>
              <a:rPr lang="zh-CN" altLang="en-US" sz="2800" dirty="0"/>
              <a:t> </a:t>
            </a:r>
            <a:r>
              <a:rPr lang="en-US" altLang="zh-CN" sz="2800" dirty="0"/>
              <a:t>i.e.,</a:t>
            </a:r>
            <a:r>
              <a:rPr lang="zh-CN" altLang="en-US" sz="2800" dirty="0"/>
              <a:t> </a:t>
            </a:r>
            <a:r>
              <a:rPr lang="en-US" altLang="zh-CN" sz="2800" dirty="0"/>
              <a:t>piece-wise</a:t>
            </a:r>
            <a:r>
              <a:rPr lang="zh-CN" altLang="en-US" sz="2800" dirty="0"/>
              <a:t> </a:t>
            </a:r>
            <a:r>
              <a:rPr lang="en-US" altLang="zh-CN" sz="2800" dirty="0"/>
              <a:t>stationary</a:t>
            </a:r>
            <a:r>
              <a:rPr lang="zh-CN" altLang="en-US" sz="2800" dirty="0"/>
              <a:t> </a:t>
            </a:r>
            <a:r>
              <a:rPr lang="en-US" altLang="zh-CN" sz="2800" dirty="0"/>
              <a:t>environment</a:t>
            </a:r>
            <a:endParaRPr lang="en-US" sz="2800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3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81" y="2649238"/>
            <a:ext cx="4676985" cy="384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065" y="1573956"/>
            <a:ext cx="967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Discounted</a:t>
            </a:r>
            <a:r>
              <a:rPr lang="zh-CN" altLang="en-US" sz="2800" dirty="0"/>
              <a:t> </a:t>
            </a:r>
            <a:r>
              <a:rPr lang="en-US" altLang="zh-CN" sz="2800" dirty="0"/>
              <a:t>UCB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Sliding</a:t>
            </a:r>
            <a:r>
              <a:rPr lang="zh-CN" altLang="en-US" sz="2800" dirty="0"/>
              <a:t> </a:t>
            </a:r>
            <a:r>
              <a:rPr lang="en-US" altLang="zh-CN" sz="2800" dirty="0"/>
              <a:t>window</a:t>
            </a:r>
            <a:r>
              <a:rPr lang="zh-CN" altLang="en-US" sz="2800" dirty="0"/>
              <a:t> </a:t>
            </a:r>
            <a:r>
              <a:rPr lang="en-US" altLang="zh-CN" sz="2800" dirty="0"/>
              <a:t>UCB [GM08]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96666" y="2497878"/>
            <a:ext cx="973266" cy="535752"/>
            <a:chOff x="6365404" y="3023395"/>
            <a:chExt cx="1383671" cy="670918"/>
          </a:xfrm>
        </p:grpSpPr>
        <p:sp>
          <p:nvSpPr>
            <p:cNvPr id="11" name="Rectangle 10"/>
            <p:cNvSpPr/>
            <p:nvPr/>
          </p:nvSpPr>
          <p:spPr>
            <a:xfrm>
              <a:off x="6365404" y="3207223"/>
              <a:ext cx="1383671" cy="48709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7073041" y="3023395"/>
              <a:ext cx="0" cy="1717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54128" y="2633995"/>
            <a:ext cx="1574868" cy="391034"/>
            <a:chOff x="7681300" y="3242036"/>
            <a:chExt cx="1563154" cy="503019"/>
          </a:xfrm>
        </p:grpSpPr>
        <p:sp>
          <p:nvSpPr>
            <p:cNvPr id="15" name="Rectangle 14"/>
            <p:cNvSpPr/>
            <p:nvPr/>
          </p:nvSpPr>
          <p:spPr>
            <a:xfrm>
              <a:off x="7681300" y="3242036"/>
              <a:ext cx="1164992" cy="50301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8846292" y="3470320"/>
              <a:ext cx="398162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85438" y="4582603"/>
            <a:ext cx="9052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2800" dirty="0"/>
              <a:t>Weighted</a:t>
            </a:r>
            <a:r>
              <a:rPr lang="zh-CN" altLang="en-US" sz="2800" dirty="0"/>
              <a:t> </a:t>
            </a:r>
            <a:r>
              <a:rPr lang="en-US" altLang="zh-CN" sz="2800" dirty="0"/>
              <a:t>linear</a:t>
            </a:r>
            <a:r>
              <a:rPr lang="zh-CN" altLang="en-US" sz="2800" dirty="0"/>
              <a:t> </a:t>
            </a:r>
            <a:r>
              <a:rPr lang="en-US" altLang="zh-CN" sz="2800" dirty="0"/>
              <a:t>bandit [RVC19]</a:t>
            </a:r>
            <a:endParaRPr lang="zh-CN" altLang="en-US" sz="2800" dirty="0"/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400" dirty="0"/>
              <a:t>Discounted-UCB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linear</a:t>
            </a:r>
            <a:r>
              <a:rPr lang="zh-CN" altLang="en-US" sz="2400" dirty="0"/>
              <a:t> </a:t>
            </a:r>
            <a:r>
              <a:rPr lang="en-US" altLang="zh-CN" sz="2400" dirty="0"/>
              <a:t>contextual</a:t>
            </a:r>
            <a:r>
              <a:rPr lang="zh-CN" altLang="en-US" sz="2400" dirty="0"/>
              <a:t> </a:t>
            </a:r>
            <a:r>
              <a:rPr lang="en-US" altLang="zh-CN" sz="2400" dirty="0"/>
              <a:t>bandit</a:t>
            </a:r>
            <a:r>
              <a:rPr lang="zh-CN" altLang="en-US" sz="2400" dirty="0"/>
              <a:t> </a:t>
            </a:r>
            <a:r>
              <a:rPr lang="en-US" altLang="zh-CN" sz="2400" dirty="0"/>
              <a:t>setting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80" y="3290418"/>
            <a:ext cx="4735023" cy="410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42" y="3957897"/>
            <a:ext cx="2732006" cy="3701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60" y="3909642"/>
            <a:ext cx="3819406" cy="41675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996666" y="3315290"/>
            <a:ext cx="978504" cy="586998"/>
            <a:chOff x="6365405" y="3207225"/>
            <a:chExt cx="1195789" cy="586998"/>
          </a:xfrm>
        </p:grpSpPr>
        <p:sp>
          <p:nvSpPr>
            <p:cNvPr id="22" name="Rectangle 21"/>
            <p:cNvSpPr/>
            <p:nvPr/>
          </p:nvSpPr>
          <p:spPr>
            <a:xfrm>
              <a:off x="6365405" y="3207225"/>
              <a:ext cx="1195789" cy="3551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6986522" y="3582607"/>
              <a:ext cx="1" cy="2116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29" y="2578226"/>
            <a:ext cx="2354412" cy="4734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48" y="3248214"/>
            <a:ext cx="2233673" cy="4648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369166" y="3296710"/>
            <a:ext cx="1459830" cy="373734"/>
            <a:chOff x="7796338" y="3242037"/>
            <a:chExt cx="1459830" cy="373734"/>
          </a:xfrm>
        </p:grpSpPr>
        <p:sp>
          <p:nvSpPr>
            <p:cNvPr id="28" name="Rectangle 27"/>
            <p:cNvSpPr/>
            <p:nvPr/>
          </p:nvSpPr>
          <p:spPr>
            <a:xfrm>
              <a:off x="7796338" y="3242037"/>
              <a:ext cx="1061668" cy="3737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8858006" y="3448813"/>
              <a:ext cx="398162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76" y="2056231"/>
            <a:ext cx="3838126" cy="4416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48" y="2099507"/>
            <a:ext cx="2435182" cy="34916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774130" y="1908882"/>
            <a:ext cx="3955984" cy="527688"/>
            <a:chOff x="4774130" y="1908882"/>
            <a:chExt cx="3955984" cy="527688"/>
          </a:xfrm>
        </p:grpSpPr>
        <p:sp>
          <p:nvSpPr>
            <p:cNvPr id="3" name="Rectangle 2"/>
            <p:cNvSpPr/>
            <p:nvPr/>
          </p:nvSpPr>
          <p:spPr>
            <a:xfrm>
              <a:off x="4774130" y="2141621"/>
              <a:ext cx="479998" cy="29494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46897" y="1908882"/>
              <a:ext cx="2164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Discount</a:t>
              </a:r>
              <a:r>
                <a:rPr lang="zh-CN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CN" sz="1200" dirty="0">
                  <a:solidFill>
                    <a:srgbClr val="FF0000"/>
                  </a:solidFill>
                </a:rPr>
                <a:t>the</a:t>
              </a:r>
              <a:r>
                <a:rPr lang="zh-CN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CN" sz="1200" dirty="0">
                  <a:solidFill>
                    <a:srgbClr val="FF0000"/>
                  </a:solidFill>
                </a:rPr>
                <a:t>old</a:t>
              </a:r>
              <a:r>
                <a:rPr lang="zh-CN" altLang="en-US" sz="1200" dirty="0">
                  <a:solidFill>
                    <a:srgbClr val="FF0000"/>
                  </a:solidFill>
                </a:rPr>
                <a:t> </a:t>
              </a:r>
              <a:r>
                <a:rPr lang="en-US" altLang="zh-CN" sz="1200" dirty="0">
                  <a:solidFill>
                    <a:srgbClr val="FF0000"/>
                  </a:solidFill>
                </a:rPr>
                <a:t>observations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96977" y="2125808"/>
              <a:ext cx="433137" cy="25285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254128" y="2089278"/>
              <a:ext cx="269898" cy="697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7767588" y="2063467"/>
              <a:ext cx="528514" cy="697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533111" y="4097571"/>
            <a:ext cx="4075705" cy="633989"/>
            <a:chOff x="4774129" y="2141621"/>
            <a:chExt cx="4047629" cy="633989"/>
          </a:xfrm>
        </p:grpSpPr>
        <p:sp>
          <p:nvSpPr>
            <p:cNvPr id="36" name="Rectangle 35"/>
            <p:cNvSpPr/>
            <p:nvPr/>
          </p:nvSpPr>
          <p:spPr>
            <a:xfrm>
              <a:off x="4774129" y="2141621"/>
              <a:ext cx="826675" cy="22882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739245" y="2313945"/>
                  <a:ext cx="18471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Only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utilize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the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most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recent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zh-CN" altLang="en-US" sz="120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𝜏</m:t>
                      </m:r>
                    </m:oMath>
                  </a14:m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rgbClr val="FF0000"/>
                      </a:solidFill>
                    </a:rPr>
                    <a:t>observations</a:t>
                  </a:r>
                  <a:r>
                    <a:rPr lang="zh-CN" altLang="en-US" sz="1200" dirty="0">
                      <a:solidFill>
                        <a:srgbClr val="FF0000"/>
                      </a:solidFill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245" y="2313945"/>
                  <a:ext cx="184712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8098984" y="2187002"/>
              <a:ext cx="722774" cy="17686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400967" y="2384999"/>
              <a:ext cx="269898" cy="958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2"/>
            </p:cNvCxnSpPr>
            <p:nvPr/>
          </p:nvCxnSpPr>
          <p:spPr>
            <a:xfrm flipH="1">
              <a:off x="7648529" y="2372058"/>
              <a:ext cx="587521" cy="1756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22" y="4694813"/>
            <a:ext cx="625144" cy="2441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82" y="1778329"/>
            <a:ext cx="803184" cy="2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Passively</a:t>
            </a:r>
            <a:r>
              <a:rPr lang="zh-CN" altLang="en-US" dirty="0"/>
              <a:t> </a:t>
            </a:r>
            <a:r>
              <a:rPr lang="en-US" altLang="zh-CN" dirty="0"/>
              <a:t>adaptive</a:t>
            </a:r>
            <a:r>
              <a:rPr lang="zh-CN" altLang="en-US" dirty="0"/>
              <a:t> </a:t>
            </a:r>
            <a:r>
              <a:rPr lang="en-US" altLang="zh-CN" dirty="0"/>
              <a:t>approaches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2428" y="1483765"/>
            <a:ext cx="114595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3200" dirty="0"/>
              <a:t>Pros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Simple:</a:t>
            </a:r>
            <a:r>
              <a:rPr lang="zh-CN" altLang="en-US" sz="2800" dirty="0"/>
              <a:t> </a:t>
            </a:r>
            <a:r>
              <a:rPr lang="en-US" altLang="zh-CN" sz="2800" dirty="0"/>
              <a:t>easy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implement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have</a:t>
            </a:r>
            <a:r>
              <a:rPr lang="zh-CN" altLang="en-US" sz="2800" dirty="0"/>
              <a:t> </a:t>
            </a:r>
            <a:r>
              <a:rPr lang="en-US" altLang="zh-CN" sz="2800" dirty="0"/>
              <a:t>almost</a:t>
            </a:r>
            <a:r>
              <a:rPr lang="zh-CN" altLang="en-US" sz="2800" dirty="0"/>
              <a:t> </a:t>
            </a:r>
            <a:r>
              <a:rPr lang="en-US" altLang="zh-CN" sz="2800" dirty="0"/>
              <a:t>no</a:t>
            </a:r>
            <a:r>
              <a:rPr lang="zh-CN" altLang="en-US" sz="2800" dirty="0"/>
              <a:t> </a:t>
            </a:r>
            <a:r>
              <a:rPr lang="en-US" altLang="zh-CN" sz="2800" dirty="0"/>
              <a:t>computation</a:t>
            </a:r>
            <a:r>
              <a:rPr lang="zh-CN" altLang="en-US" sz="2800" dirty="0"/>
              <a:t> </a:t>
            </a:r>
            <a:r>
              <a:rPr lang="en-US" altLang="zh-CN" sz="2800" dirty="0"/>
              <a:t>overhead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Have</a:t>
            </a:r>
            <a:r>
              <a:rPr lang="zh-CN" altLang="en-US" sz="2800" dirty="0"/>
              <a:t> </a:t>
            </a:r>
            <a:r>
              <a:rPr lang="en-US" altLang="zh-CN" sz="2800" dirty="0"/>
              <a:t>provable</a:t>
            </a:r>
            <a:r>
              <a:rPr lang="zh-CN" altLang="en-US" sz="2800" dirty="0"/>
              <a:t> </a:t>
            </a:r>
            <a:r>
              <a:rPr lang="en-US" altLang="zh-CN" sz="2800" dirty="0"/>
              <a:t>theoretical</a:t>
            </a:r>
            <a:r>
              <a:rPr lang="zh-CN" altLang="en-US" sz="2800" dirty="0"/>
              <a:t> </a:t>
            </a:r>
            <a:r>
              <a:rPr lang="en-US" altLang="zh-CN" sz="2800" dirty="0"/>
              <a:t>guarantee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piece-wise</a:t>
            </a:r>
            <a:r>
              <a:rPr lang="zh-CN" altLang="en-US" sz="2800" dirty="0"/>
              <a:t> </a:t>
            </a:r>
            <a:r>
              <a:rPr lang="en-US" altLang="zh-CN" sz="2800" dirty="0"/>
              <a:t>non-stationary</a:t>
            </a:r>
            <a:r>
              <a:rPr lang="zh-CN" altLang="en-US" sz="2800" dirty="0"/>
              <a:t> </a:t>
            </a:r>
            <a:r>
              <a:rPr lang="en-US" altLang="zh-CN" sz="2800" dirty="0"/>
              <a:t>environment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environments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dirty="0"/>
              <a:t>slow</a:t>
            </a:r>
            <a:r>
              <a:rPr lang="zh-CN" altLang="en-US" sz="2800" dirty="0"/>
              <a:t> </a:t>
            </a:r>
            <a:r>
              <a:rPr lang="en-US" altLang="zh-CN" sz="2800" dirty="0"/>
              <a:t>changes</a:t>
            </a:r>
            <a:r>
              <a:rPr lang="zh-CN" altLang="en-US" sz="2800" dirty="0"/>
              <a:t>  </a:t>
            </a: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32428" y="3403618"/>
            <a:ext cx="113496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zh-CN" sz="3200" dirty="0"/>
              <a:t>Cons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Passive:</a:t>
            </a:r>
            <a:r>
              <a:rPr lang="zh-CN" altLang="en-US" sz="2800" dirty="0"/>
              <a:t> </a:t>
            </a:r>
            <a:r>
              <a:rPr lang="en-US" altLang="zh-CN" sz="2800" dirty="0"/>
              <a:t>always</a:t>
            </a:r>
            <a:r>
              <a:rPr lang="zh-CN" altLang="en-US" sz="2800" dirty="0"/>
              <a:t> </a:t>
            </a:r>
            <a:r>
              <a:rPr lang="en-US" altLang="zh-CN" sz="2800" dirty="0"/>
              <a:t>assuming</a:t>
            </a:r>
            <a:r>
              <a:rPr lang="zh-CN" altLang="en-US" sz="2800" dirty="0"/>
              <a:t> </a:t>
            </a:r>
            <a:r>
              <a:rPr lang="en-US" altLang="zh-CN" sz="2800" dirty="0"/>
              <a:t>old</a:t>
            </a:r>
            <a:r>
              <a:rPr lang="zh-CN" altLang="en-US" sz="2800" dirty="0"/>
              <a:t> </a:t>
            </a:r>
            <a:r>
              <a:rPr lang="en-US" altLang="zh-CN" sz="2800" dirty="0"/>
              <a:t>observations</a:t>
            </a:r>
            <a:r>
              <a:rPr lang="zh-CN" altLang="en-US" sz="2800" dirty="0"/>
              <a:t> </a:t>
            </a:r>
            <a:r>
              <a:rPr lang="en-US" altLang="zh-CN" sz="2800" dirty="0"/>
              <a:t>are</a:t>
            </a:r>
            <a:r>
              <a:rPr lang="zh-CN" altLang="en-US" sz="2800" dirty="0"/>
              <a:t> </a:t>
            </a:r>
            <a:r>
              <a:rPr lang="en-US" altLang="zh-CN" sz="2800" dirty="0"/>
              <a:t>less</a:t>
            </a:r>
            <a:r>
              <a:rPr lang="zh-CN" altLang="en-US" sz="2800" dirty="0"/>
              <a:t> </a:t>
            </a:r>
            <a:r>
              <a:rPr lang="en-US" altLang="zh-CN" sz="2800" dirty="0"/>
              <a:t>relevant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Not practical: very sensitive to hyper-parameters discount factor, sliding-window size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38199" y="6356350"/>
            <a:ext cx="292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Non-stationary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4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1657</Words>
  <Application>Microsoft Office PowerPoint</Application>
  <PresentationFormat>Widescreen</PresentationFormat>
  <Paragraphs>246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Gill Sans</vt:lpstr>
      <vt:lpstr>Gill Sans Light</vt:lpstr>
      <vt:lpstr>Arial</vt:lpstr>
      <vt:lpstr>Calibri</vt:lpstr>
      <vt:lpstr>Calibri Light</vt:lpstr>
      <vt:lpstr>Cambria Math</vt:lpstr>
      <vt:lpstr>Office Theme</vt:lpstr>
      <vt:lpstr>Learning by Exploration</vt:lpstr>
      <vt:lpstr>Outline of this tutorial</vt:lpstr>
      <vt:lpstr>Exploration in non-stationary environments</vt:lpstr>
      <vt:lpstr>Problem formulation</vt:lpstr>
      <vt:lpstr>Problem formulation</vt:lpstr>
      <vt:lpstr>Challenges</vt:lpstr>
      <vt:lpstr>Approaches</vt:lpstr>
      <vt:lpstr>Passively adaptive approaches</vt:lpstr>
      <vt:lpstr>Passively adaptive approaches</vt:lpstr>
      <vt:lpstr>Actively adaptive approaches</vt:lpstr>
      <vt:lpstr>Non-stationarity detection with bandit feedback</vt:lpstr>
      <vt:lpstr>CUSUM-based online change detection</vt:lpstr>
      <vt:lpstr>CUSUM-based online change detection</vt:lpstr>
      <vt:lpstr>Generalized likelihood ratio test based online change detection</vt:lpstr>
      <vt:lpstr>Online mean-shift detection</vt:lpstr>
      <vt:lpstr>PowerPoint Presentation</vt:lpstr>
      <vt:lpstr>CB based online change detection</vt:lpstr>
      <vt:lpstr>CB based online change detection</vt:lpstr>
      <vt:lpstr>Detection of context-dependent changes</vt:lpstr>
      <vt:lpstr>Empirical evaluations</vt:lpstr>
      <vt:lpstr>Theoretical guarantee</vt:lpstr>
      <vt:lpstr>Open questions</vt:lpstr>
      <vt:lpstr>References 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by Exploration</dc:title>
  <dc:creator>Wang Huazheng</dc:creator>
  <cp:lastModifiedBy>Wang Huazheng</cp:lastModifiedBy>
  <cp:revision>1</cp:revision>
  <dcterms:created xsi:type="dcterms:W3CDTF">2020-08-23T01:25:48Z</dcterms:created>
  <dcterms:modified xsi:type="dcterms:W3CDTF">2020-08-23T01:26:43Z</dcterms:modified>
</cp:coreProperties>
</file>